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Lst>
  <p:notesMasterIdLst>
    <p:notesMasterId r:id="rId13"/>
  </p:notesMasterIdLst>
  <p:handoutMasterIdLst>
    <p:handoutMasterId r:id="rId14"/>
  </p:handoutMasterIdLst>
  <p:sldIdLst>
    <p:sldId id="266" r:id="rId2"/>
    <p:sldId id="287" r:id="rId3"/>
    <p:sldId id="288" r:id="rId4"/>
    <p:sldId id="286" r:id="rId5"/>
    <p:sldId id="289" r:id="rId6"/>
    <p:sldId id="293" r:id="rId7"/>
    <p:sldId id="294" r:id="rId8"/>
    <p:sldId id="295" r:id="rId9"/>
    <p:sldId id="296" r:id="rId10"/>
    <p:sldId id="297" r:id="rId11"/>
    <p:sldId id="298" r:id="rId12"/>
  </p:sldIdLst>
  <p:sldSz cx="9144000" cy="5143500" type="screen16x9"/>
  <p:notesSz cx="6858000" cy="9144000"/>
  <p:defaultTextStyle>
    <a:defPPr>
      <a:defRPr lang="zh-TW"/>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0000FF"/>
    <a:srgbClr val="65EC40"/>
    <a:srgbClr val="10A051"/>
    <a:srgbClr val="F53B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378" autoAdjust="0"/>
    <p:restoredTop sz="96144" autoAdjust="0"/>
  </p:normalViewPr>
  <p:slideViewPr>
    <p:cSldViewPr snapToGrid="0">
      <p:cViewPr varScale="1">
        <p:scale>
          <a:sx n="116" d="100"/>
          <a:sy n="116" d="100"/>
        </p:scale>
        <p:origin x="522" y="96"/>
      </p:cViewPr>
      <p:guideLst>
        <p:guide orient="horz" pos="1620"/>
        <p:guide pos="2880"/>
      </p:guideLst>
    </p:cSldViewPr>
  </p:slideViewPr>
  <p:outlineViewPr>
    <p:cViewPr>
      <p:scale>
        <a:sx n="33" d="100"/>
        <a:sy n="33" d="100"/>
      </p:scale>
      <p:origin x="246"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AFA70F2-FFB1-4A77-8169-B4B3A96EA7FA}" type="datetimeFigureOut">
              <a:rPr lang="zh-TW" altLang="en-US" smtClean="0"/>
              <a:pPr/>
              <a:t>2021/11/3</a:t>
            </a:fld>
            <a:endParaRPr lang="zh-TW" altLang="en-US"/>
          </a:p>
        </p:txBody>
      </p:sp>
      <p:sp>
        <p:nvSpPr>
          <p:cNvPr id="4" name="頁尾版面配置區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9422045-D558-4E33-BE68-5816A24675A4}" type="slidenum">
              <a:rPr lang="zh-TW" altLang="en-US" smtClean="0"/>
              <a:pPr/>
              <a:t>‹#›</a:t>
            </a:fld>
            <a:endParaRPr lang="zh-TW" altLang="en-US"/>
          </a:p>
        </p:txBody>
      </p:sp>
    </p:spTree>
    <p:extLst>
      <p:ext uri="{BB962C8B-B14F-4D97-AF65-F5344CB8AC3E}">
        <p14:creationId xmlns:p14="http://schemas.microsoft.com/office/powerpoint/2010/main" val="300686334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C74DAA-8521-401A-B442-5F827CEBB63B}" type="datetimeFigureOut">
              <a:rPr lang="zh-TW" altLang="en-US" smtClean="0"/>
              <a:pPr/>
              <a:t>2021/11/3</a:t>
            </a:fld>
            <a:endParaRPr lang="zh-TW" altLang="en-US"/>
          </a:p>
        </p:txBody>
      </p:sp>
      <p:sp>
        <p:nvSpPr>
          <p:cNvPr id="4" name="投影片圖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A6A725-A372-460E-884A-4864481A9E48}" type="slidenum">
              <a:rPr lang="zh-TW" altLang="en-US" smtClean="0"/>
              <a:pPr/>
              <a:t>‹#›</a:t>
            </a:fld>
            <a:endParaRPr lang="zh-TW" altLang="en-US"/>
          </a:p>
        </p:txBody>
      </p:sp>
    </p:spTree>
    <p:extLst>
      <p:ext uri="{BB962C8B-B14F-4D97-AF65-F5344CB8AC3E}">
        <p14:creationId xmlns:p14="http://schemas.microsoft.com/office/powerpoint/2010/main" val="1341320349"/>
      </p:ext>
    </p:extLst>
  </p:cSld>
  <p:clrMap bg1="lt1" tx1="dk1" bg2="lt2" tx2="dk2" accent1="accent1" accent2="accent2" accent3="accent3" accent4="accent4" accent5="accent5" accent6="accent6" hlink="hlink" folHlink="folHlink"/>
  <p:hf sldNum="0" hdr="0" ftr="0" dt="0"/>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242706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171801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133512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704506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151925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504819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478658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717445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725482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cxnSp>
        <p:nvCxnSpPr>
          <p:cNvPr id="3" name="Straight Connector 2"/>
          <p:cNvCxnSpPr/>
          <p:nvPr userDrawn="1"/>
        </p:nvCxnSpPr>
        <p:spPr>
          <a:xfrm>
            <a:off x="0" y="454446"/>
            <a:ext cx="9144000" cy="16525"/>
          </a:xfrm>
          <a:prstGeom prst="line">
            <a:avLst/>
          </a:prstGeom>
          <a:ln>
            <a:solidFill>
              <a:srgbClr val="F53BC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51073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5268184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3561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501070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07507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5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46538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6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82658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7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124973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8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753883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1"/>
          <p:cNvSpPr/>
          <p:nvPr userDrawn="1"/>
        </p:nvSpPr>
        <p:spPr>
          <a:xfrm>
            <a:off x="115677" y="1644268"/>
            <a:ext cx="8890613" cy="31893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cxnSp>
        <p:nvCxnSpPr>
          <p:cNvPr id="4" name="Straight Connector 3"/>
          <p:cNvCxnSpPr/>
          <p:nvPr userDrawn="1"/>
        </p:nvCxnSpPr>
        <p:spPr>
          <a:xfrm>
            <a:off x="0" y="454446"/>
            <a:ext cx="9144000" cy="16525"/>
          </a:xfrm>
          <a:prstGeom prst="line">
            <a:avLst/>
          </a:prstGeom>
          <a:ln>
            <a:solidFill>
              <a:srgbClr val="F53BC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904210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TW"/>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emf"/></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15.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19.w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22.w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3.bin"/><Relationship Id="rId5" Type="http://schemas.openxmlformats.org/officeDocument/2006/relationships/image" Target="../media/image24.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27.wm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4.bin"/><Relationship Id="rId5" Type="http://schemas.openxmlformats.org/officeDocument/2006/relationships/image" Target="../media/image29.png"/><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60518"/>
            <a:ext cx="9143999" cy="2308324"/>
          </a:xfrm>
          <a:prstGeom prst="rect">
            <a:avLst/>
          </a:prstGeom>
          <a:noFill/>
        </p:spPr>
        <p:txBody>
          <a:bodyPr wrap="square" rtlCol="0" anchor="ctr">
            <a:spAutoFit/>
          </a:bodyPr>
          <a:lstStyle/>
          <a:p>
            <a:pPr algn="ctr" eaLnBrk="0" hangingPunct="0">
              <a:spcBef>
                <a:spcPct val="50000"/>
              </a:spcBef>
            </a:pPr>
            <a:r>
              <a:rPr lang="en-US" altLang="zh-TW" sz="3600" b="1" dirty="0">
                <a:latin typeface="Calibri" pitchFamily="34" charset="0"/>
              </a:rPr>
              <a:t>Report </a:t>
            </a:r>
          </a:p>
          <a:p>
            <a:pPr algn="ctr" eaLnBrk="0" hangingPunct="0">
              <a:spcBef>
                <a:spcPct val="50000"/>
              </a:spcBef>
            </a:pPr>
            <a:r>
              <a:rPr lang="en-US" altLang="zh-TW" sz="3600" b="1" dirty="0">
                <a:latin typeface="Calibri" pitchFamily="34" charset="0"/>
              </a:rPr>
              <a:t>for </a:t>
            </a:r>
            <a:r>
              <a:rPr lang="en-US" altLang="zh-TW" sz="3600" b="1" dirty="0" smtClean="0">
                <a:latin typeface="Calibri" pitchFamily="34" charset="0"/>
              </a:rPr>
              <a:t>Oct 2021 – 1st </a:t>
            </a:r>
            <a:r>
              <a:rPr lang="en-US" altLang="zh-TW" sz="3600" b="1" dirty="0">
                <a:latin typeface="Calibri" pitchFamily="34" charset="0"/>
              </a:rPr>
              <a:t>MP  </a:t>
            </a:r>
          </a:p>
          <a:p>
            <a:pPr algn="ctr" eaLnBrk="0" hangingPunct="0">
              <a:spcBef>
                <a:spcPct val="50000"/>
              </a:spcBef>
            </a:pPr>
            <a:r>
              <a:rPr lang="en-US" altLang="zh-TW" sz="3600" b="1" dirty="0">
                <a:latin typeface="Calibri" pitchFamily="34" charset="0"/>
              </a:rPr>
              <a:t>BFX </a:t>
            </a:r>
            <a:r>
              <a:rPr lang="en-US" altLang="zh-TW" sz="3600" b="1" dirty="0" smtClean="0">
                <a:latin typeface="Calibri" pitchFamily="34" charset="0"/>
              </a:rPr>
              <a:t>– UA300</a:t>
            </a:r>
            <a:endParaRPr lang="en-US" altLang="zh-TW" sz="3600" b="1" dirty="0">
              <a:latin typeface="Calibri" pitchFamily="34" charset="0"/>
            </a:endParaRPr>
          </a:p>
        </p:txBody>
      </p:sp>
      <p:sp>
        <p:nvSpPr>
          <p:cNvPr id="4" name="TextBox 3"/>
          <p:cNvSpPr txBox="1"/>
          <p:nvPr/>
        </p:nvSpPr>
        <p:spPr>
          <a:xfrm>
            <a:off x="7049626" y="4314566"/>
            <a:ext cx="1896667" cy="248209"/>
          </a:xfrm>
          <a:prstGeom prst="rect">
            <a:avLst/>
          </a:prstGeom>
          <a:noFill/>
        </p:spPr>
        <p:txBody>
          <a:bodyPr wrap="square" rtlCol="0">
            <a:spAutoFit/>
          </a:bodyPr>
          <a:lstStyle/>
          <a:p>
            <a:pPr algn="ctr"/>
            <a:endParaRPr lang="en-US" sz="1013" dirty="0"/>
          </a:p>
        </p:txBody>
      </p:sp>
      <p:sp>
        <p:nvSpPr>
          <p:cNvPr id="5" name="Text Box 4"/>
          <p:cNvSpPr txBox="1">
            <a:spLocks noChangeArrowheads="1"/>
          </p:cNvSpPr>
          <p:nvPr/>
        </p:nvSpPr>
        <p:spPr bwMode="auto">
          <a:xfrm>
            <a:off x="5284056" y="4115504"/>
            <a:ext cx="3859943" cy="646331"/>
          </a:xfrm>
          <a:prstGeom prst="rect">
            <a:avLst/>
          </a:prstGeom>
          <a:noFill/>
          <a:ln w="9525">
            <a:noFill/>
            <a:miter lim="800000"/>
            <a:headEnd/>
            <a:tailEnd/>
          </a:ln>
        </p:spPr>
        <p:txBody>
          <a:bodyPr wrap="square">
            <a:spAutoFit/>
          </a:bodyPr>
          <a:lstStyle/>
          <a:p>
            <a:pPr eaLnBrk="0" hangingPunct="0"/>
            <a:r>
              <a:rPr lang="en-US" altLang="zh-TW" sz="1800" dirty="0">
                <a:latin typeface="Calibri" pitchFamily="34" charset="0"/>
                <a:cs typeface="Calibri" pitchFamily="34" charset="0"/>
              </a:rPr>
              <a:t>Date : </a:t>
            </a:r>
            <a:r>
              <a:rPr lang="en-US" altLang="zh-TW" sz="1800" dirty="0" smtClean="0">
                <a:latin typeface="Calibri" pitchFamily="34" charset="0"/>
                <a:cs typeface="Calibri" pitchFamily="34" charset="0"/>
              </a:rPr>
              <a:t>22-Oct-2021</a:t>
            </a:r>
            <a:endParaRPr lang="en-US" altLang="zh-CN" sz="1800" dirty="0">
              <a:latin typeface="Calibri" pitchFamily="34" charset="0"/>
              <a:cs typeface="Calibri" pitchFamily="34" charset="0"/>
            </a:endParaRPr>
          </a:p>
          <a:p>
            <a:pPr eaLnBrk="0" hangingPunct="0"/>
            <a:r>
              <a:rPr lang="en-US" altLang="en-US" sz="1800" dirty="0">
                <a:latin typeface="Calibri" pitchFamily="34" charset="0"/>
                <a:cs typeface="Calibri" pitchFamily="34" charset="0"/>
              </a:rPr>
              <a:t>Prepared by: </a:t>
            </a:r>
            <a:r>
              <a:rPr lang="en-US" altLang="en-US" sz="1800" dirty="0" err="1" smtClean="0">
                <a:latin typeface="Calibri" pitchFamily="34" charset="0"/>
                <a:cs typeface="Calibri" pitchFamily="34" charset="0"/>
              </a:rPr>
              <a:t>Heng</a:t>
            </a:r>
            <a:r>
              <a:rPr lang="en-US" altLang="en-US" sz="1800" dirty="0" smtClean="0">
                <a:latin typeface="Calibri" pitchFamily="34" charset="0"/>
                <a:cs typeface="Calibri" pitchFamily="34" charset="0"/>
              </a:rPr>
              <a:t> </a:t>
            </a:r>
            <a:r>
              <a:rPr lang="en-US" altLang="en-US" sz="1800" dirty="0" err="1" smtClean="0">
                <a:latin typeface="Calibri" pitchFamily="34" charset="0"/>
                <a:cs typeface="Calibri" pitchFamily="34" charset="0"/>
              </a:rPr>
              <a:t>Ruan</a:t>
            </a:r>
            <a:endParaRPr lang="en-US" altLang="en-US" sz="1800" dirty="0">
              <a:latin typeface="Calibri" pitchFamily="34" charset="0"/>
              <a:cs typeface="Calibri" pitchFamily="34" charset="0"/>
            </a:endParaRPr>
          </a:p>
        </p:txBody>
      </p:sp>
    </p:spTree>
    <p:extLst>
      <p:ext uri="{BB962C8B-B14F-4D97-AF65-F5344CB8AC3E}">
        <p14:creationId xmlns:p14="http://schemas.microsoft.com/office/powerpoint/2010/main" val="28744607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049626" y="4314566"/>
            <a:ext cx="1896667" cy="248209"/>
          </a:xfrm>
          <a:prstGeom prst="rect">
            <a:avLst/>
          </a:prstGeom>
          <a:noFill/>
        </p:spPr>
        <p:txBody>
          <a:bodyPr wrap="square" rtlCol="0">
            <a:spAutoFit/>
          </a:bodyPr>
          <a:lstStyle/>
          <a:p>
            <a:pPr algn="ctr"/>
            <a:endParaRPr lang="en-US" sz="1013" dirty="0"/>
          </a:p>
        </p:txBody>
      </p:sp>
      <p:sp>
        <p:nvSpPr>
          <p:cNvPr id="6" name="Rectangle 13"/>
          <p:cNvSpPr>
            <a:spLocks noChangeArrowheads="1"/>
          </p:cNvSpPr>
          <p:nvPr/>
        </p:nvSpPr>
        <p:spPr bwMode="auto">
          <a:xfrm>
            <a:off x="210208" y="163890"/>
            <a:ext cx="8035294" cy="4524315"/>
          </a:xfrm>
          <a:prstGeom prst="rect">
            <a:avLst/>
          </a:prstGeom>
          <a:noFill/>
          <a:ln w="9525">
            <a:noFill/>
            <a:miter lim="800000"/>
            <a:headEnd/>
            <a:tailEnd/>
          </a:ln>
        </p:spPr>
        <p:txBody>
          <a:bodyPr wrap="square">
            <a:spAutoFit/>
          </a:bodyPr>
          <a:lstStyle/>
          <a:p>
            <a:pPr eaLnBrk="0" hangingPunct="0">
              <a:buFont typeface="Wingdings" pitchFamily="2" charset="2"/>
              <a:buChar char="Ø"/>
            </a:pPr>
            <a:r>
              <a:rPr lang="en-US" altLang="zh-CN" sz="1800" b="1" dirty="0">
                <a:solidFill>
                  <a:srgbClr val="0000FF"/>
                </a:solidFill>
                <a:latin typeface="Calibri" pitchFamily="34" charset="0"/>
                <a:ea typeface="標楷體" pitchFamily="65" charset="-120"/>
              </a:rPr>
              <a:t>Issue </a:t>
            </a:r>
            <a:r>
              <a:rPr lang="en-US" altLang="zh-TW" sz="1800" b="1" dirty="0" smtClean="0">
                <a:solidFill>
                  <a:srgbClr val="0000FF"/>
                </a:solidFill>
                <a:latin typeface="Calibri" pitchFamily="34" charset="0"/>
                <a:ea typeface="標楷體" pitchFamily="65" charset="-120"/>
              </a:rPr>
              <a:t>Description</a:t>
            </a:r>
          </a:p>
          <a:p>
            <a:pPr eaLnBrk="0" hangingPunct="0"/>
            <a:r>
              <a:rPr kumimoji="0" lang="en-US" altLang="zh-CN" sz="1800" b="1" dirty="0" smtClean="0">
                <a:solidFill>
                  <a:srgbClr val="FF0000"/>
                </a:solidFill>
                <a:latin typeface="Calibri" pitchFamily="34" charset="0"/>
              </a:rPr>
              <a:t>21-Oct, ALT customer complain </a:t>
            </a:r>
            <a:r>
              <a:rPr lang="en-US" altLang="zh-TW" sz="1800" b="1" dirty="0">
                <a:solidFill>
                  <a:srgbClr val="FF0000"/>
                </a:solidFill>
                <a:latin typeface="Calibri" pitchFamily="34" charset="0"/>
              </a:rPr>
              <a:t>[</a:t>
            </a:r>
            <a:r>
              <a:rPr lang="en-US" altLang="zh-TW" sz="1800" b="1" dirty="0" smtClean="0">
                <a:solidFill>
                  <a:srgbClr val="FF0000"/>
                </a:solidFill>
                <a:latin typeface="Calibri" pitchFamily="34" charset="0"/>
              </a:rPr>
              <a:t>BFX-UA300] Oct 2021 1st </a:t>
            </a:r>
            <a:r>
              <a:rPr lang="en-US" altLang="zh-TW" sz="1800" b="1" dirty="0">
                <a:solidFill>
                  <a:srgbClr val="FF0000"/>
                </a:solidFill>
                <a:latin typeface="Calibri" pitchFamily="34" charset="0"/>
              </a:rPr>
              <a:t>Mass production </a:t>
            </a:r>
            <a:r>
              <a:rPr lang="en-US" altLang="zh-TW" sz="1800" b="1" dirty="0" smtClean="0">
                <a:solidFill>
                  <a:srgbClr val="FF0000"/>
                </a:solidFill>
                <a:latin typeface="Calibri" pitchFamily="34" charset="0"/>
              </a:rPr>
              <a:t>issue.</a:t>
            </a:r>
          </a:p>
          <a:p>
            <a:r>
              <a:rPr lang="en-US" dirty="0" smtClean="0"/>
              <a:t>Overall inspection result =&gt; Fail </a:t>
            </a:r>
            <a:r>
              <a:rPr lang="en-US" dirty="0"/>
              <a:t>(Waived, due to product launch schedule</a:t>
            </a:r>
            <a:r>
              <a:rPr lang="en-US" dirty="0" smtClean="0"/>
              <a:t>)</a:t>
            </a:r>
            <a:endParaRPr lang="en-US" sz="1800" b="1" dirty="0">
              <a:solidFill>
                <a:srgbClr val="FF0000"/>
              </a:solidFill>
              <a:latin typeface="Calibri" pitchFamily="34" charset="0"/>
            </a:endParaRPr>
          </a:p>
          <a:p>
            <a:endParaRPr lang="en-US" altLang="zh-TW" sz="1800" b="1" dirty="0" smtClean="0">
              <a:solidFill>
                <a:srgbClr val="FF0000"/>
              </a:solidFill>
              <a:latin typeface="Calibri" pitchFamily="34" charset="0"/>
            </a:endParaRPr>
          </a:p>
          <a:p>
            <a:pPr eaLnBrk="0" hangingPunct="0"/>
            <a:r>
              <a:rPr lang="en-US" altLang="zh-TW" sz="1800" b="1" u="sng" dirty="0">
                <a:latin typeface="Calibri" pitchFamily="34" charset="0"/>
              </a:rPr>
              <a:t>Defect </a:t>
            </a:r>
            <a:r>
              <a:rPr lang="en-US" altLang="zh-TW" sz="1800" b="1" u="sng" dirty="0" smtClean="0">
                <a:latin typeface="Calibri" pitchFamily="34" charset="0"/>
              </a:rPr>
              <a:t>Total:</a:t>
            </a:r>
          </a:p>
          <a:p>
            <a:endParaRPr lang="en-US" dirty="0"/>
          </a:p>
          <a:p>
            <a:r>
              <a:rPr lang="en-US" dirty="0" smtClean="0"/>
              <a:t>•Critical</a:t>
            </a:r>
            <a:endParaRPr lang="en-US" dirty="0"/>
          </a:p>
          <a:p>
            <a:r>
              <a:rPr lang="en-US" dirty="0" smtClean="0"/>
              <a:t>1. Booting </a:t>
            </a:r>
            <a:r>
              <a:rPr lang="en-US" dirty="0"/>
              <a:t>fail * </a:t>
            </a:r>
            <a:r>
              <a:rPr lang="en-US" dirty="0" smtClean="0"/>
              <a:t>1pcs - Defect </a:t>
            </a:r>
            <a:r>
              <a:rPr lang="en-US" dirty="0"/>
              <a:t>rate : 0.13</a:t>
            </a:r>
            <a:r>
              <a:rPr lang="en-US" dirty="0" smtClean="0"/>
              <a:t>%</a:t>
            </a:r>
            <a:endParaRPr lang="en-US" dirty="0"/>
          </a:p>
          <a:p>
            <a:r>
              <a:rPr lang="en-US" dirty="0" smtClean="0"/>
              <a:t>2. FFC </a:t>
            </a:r>
            <a:r>
              <a:rPr lang="en-US" dirty="0"/>
              <a:t>defect*2pcs</a:t>
            </a:r>
          </a:p>
          <a:p>
            <a:r>
              <a:rPr lang="en-US" dirty="0" smtClean="0"/>
              <a:t>3. Ferrite </a:t>
            </a:r>
            <a:r>
              <a:rPr lang="en-US" dirty="0"/>
              <a:t>Core broken about 60%</a:t>
            </a:r>
          </a:p>
          <a:p>
            <a:endParaRPr lang="en-US" dirty="0" smtClean="0"/>
          </a:p>
          <a:p>
            <a:r>
              <a:rPr lang="en-US" dirty="0" smtClean="0"/>
              <a:t>•</a:t>
            </a:r>
            <a:r>
              <a:rPr lang="en-US" dirty="0"/>
              <a:t>Major</a:t>
            </a:r>
          </a:p>
          <a:p>
            <a:r>
              <a:rPr lang="en-US" dirty="0" smtClean="0"/>
              <a:t>1. Inner </a:t>
            </a:r>
            <a:r>
              <a:rPr lang="en-US" dirty="0"/>
              <a:t>sheet missing*1pcs</a:t>
            </a:r>
          </a:p>
          <a:p>
            <a:r>
              <a:rPr lang="en-US" dirty="0" smtClean="0"/>
              <a:t>2. Side </a:t>
            </a:r>
            <a:r>
              <a:rPr lang="en-US" dirty="0"/>
              <a:t>deco plate NG about 40%</a:t>
            </a:r>
          </a:p>
          <a:p>
            <a:r>
              <a:rPr lang="en-US" dirty="0" smtClean="0"/>
              <a:t>3. Side </a:t>
            </a:r>
            <a:r>
              <a:rPr lang="en-US" dirty="0"/>
              <a:t>deco plate Missing * 1pcs</a:t>
            </a:r>
          </a:p>
          <a:p>
            <a:endParaRPr lang="en-US" dirty="0" smtClean="0"/>
          </a:p>
          <a:p>
            <a:r>
              <a:rPr lang="en-US" dirty="0" smtClean="0"/>
              <a:t>•</a:t>
            </a:r>
            <a:r>
              <a:rPr lang="en-US" dirty="0"/>
              <a:t>Minor</a:t>
            </a:r>
          </a:p>
          <a:p>
            <a:r>
              <a:rPr lang="en-US" dirty="0" smtClean="0"/>
              <a:t>1. Factory </a:t>
            </a:r>
            <a:r>
              <a:rPr lang="en-US" dirty="0"/>
              <a:t>stuff inside the product * 3pcs</a:t>
            </a:r>
          </a:p>
          <a:p>
            <a:r>
              <a:rPr lang="en-US" dirty="0" smtClean="0"/>
              <a:t>2. Side </a:t>
            </a:r>
            <a:r>
              <a:rPr lang="en-US" dirty="0"/>
              <a:t>deco plate poor attachment  about 60%</a:t>
            </a:r>
          </a:p>
          <a:p>
            <a:r>
              <a:rPr lang="en-US" dirty="0" smtClean="0"/>
              <a:t>3. KC </a:t>
            </a:r>
            <a:r>
              <a:rPr lang="en-US" dirty="0"/>
              <a:t>label attachment NG*2pcs</a:t>
            </a:r>
          </a:p>
        </p:txBody>
      </p:sp>
    </p:spTree>
    <p:extLst>
      <p:ext uri="{BB962C8B-B14F-4D97-AF65-F5344CB8AC3E}">
        <p14:creationId xmlns:p14="http://schemas.microsoft.com/office/powerpoint/2010/main" val="41301013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67"/>
          <p:cNvGraphicFramePr>
            <a:graphicFrameLocks/>
          </p:cNvGraphicFramePr>
          <p:nvPr>
            <p:extLst>
              <p:ext uri="{D42A27DB-BD31-4B8C-83A1-F6EECF244321}">
                <p14:modId xmlns:p14="http://schemas.microsoft.com/office/powerpoint/2010/main" val="196462499"/>
              </p:ext>
            </p:extLst>
          </p:nvPr>
        </p:nvGraphicFramePr>
        <p:xfrm>
          <a:off x="72736" y="517890"/>
          <a:ext cx="9007655" cy="4178801"/>
        </p:xfrm>
        <a:graphic>
          <a:graphicData uri="http://schemas.openxmlformats.org/drawingml/2006/table">
            <a:tbl>
              <a:tblPr/>
              <a:tblGrid>
                <a:gridCol w="1558356">
                  <a:extLst>
                    <a:ext uri="{9D8B030D-6E8A-4147-A177-3AD203B41FA5}">
                      <a16:colId xmlns:a16="http://schemas.microsoft.com/office/drawing/2014/main" val="20000"/>
                    </a:ext>
                  </a:extLst>
                </a:gridCol>
                <a:gridCol w="3370328">
                  <a:extLst>
                    <a:ext uri="{9D8B030D-6E8A-4147-A177-3AD203B41FA5}">
                      <a16:colId xmlns:a16="http://schemas.microsoft.com/office/drawing/2014/main" val="20001"/>
                    </a:ext>
                  </a:extLst>
                </a:gridCol>
                <a:gridCol w="2239595">
                  <a:extLst>
                    <a:ext uri="{9D8B030D-6E8A-4147-A177-3AD203B41FA5}">
                      <a16:colId xmlns:a16="http://schemas.microsoft.com/office/drawing/2014/main" val="20002"/>
                    </a:ext>
                  </a:extLst>
                </a:gridCol>
                <a:gridCol w="659925">
                  <a:extLst>
                    <a:ext uri="{9D8B030D-6E8A-4147-A177-3AD203B41FA5}">
                      <a16:colId xmlns:a16="http://schemas.microsoft.com/office/drawing/2014/main" val="20003"/>
                    </a:ext>
                  </a:extLst>
                </a:gridCol>
                <a:gridCol w="646253">
                  <a:extLst>
                    <a:ext uri="{9D8B030D-6E8A-4147-A177-3AD203B41FA5}">
                      <a16:colId xmlns:a16="http://schemas.microsoft.com/office/drawing/2014/main" val="20004"/>
                    </a:ext>
                  </a:extLst>
                </a:gridCol>
                <a:gridCol w="533198">
                  <a:extLst>
                    <a:ext uri="{9D8B030D-6E8A-4147-A177-3AD203B41FA5}">
                      <a16:colId xmlns:a16="http://schemas.microsoft.com/office/drawing/2014/main" val="20005"/>
                    </a:ext>
                  </a:extLst>
                </a:gridCol>
              </a:tblGrid>
              <a:tr h="354114">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Issue Description</a:t>
                      </a:r>
                    </a:p>
                  </a:txBody>
                  <a:tcPr marL="20638" marR="20638" marT="19050" marB="1905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Root Cause </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Actions</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Owner</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Due Date</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Status</a:t>
                      </a:r>
                    </a:p>
                  </a:txBody>
                  <a:tcPr marL="20638" marR="20638" marT="19050" marB="1905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824687">
                <a:tc>
                  <a:txBody>
                    <a:bodyPr/>
                    <a:lstStyle/>
                    <a:p>
                      <a:pPr marL="0" marR="0" lvl="0" indent="-381000" algn="l" defTabSz="914400" rtl="0" eaLnBrk="1" fontAlgn="base" latinLnBrk="0" hangingPunct="1">
                        <a:lnSpc>
                          <a:spcPct val="150000"/>
                        </a:lnSpc>
                        <a:spcBef>
                          <a:spcPct val="0"/>
                        </a:spcBef>
                        <a:spcAft>
                          <a:spcPct val="0"/>
                        </a:spcAft>
                        <a:buClrTx/>
                        <a:buSzTx/>
                        <a:buFontTx/>
                        <a:buNone/>
                        <a:tabLst/>
                        <a:defRPr/>
                      </a:pPr>
                      <a:r>
                        <a:rPr lang="en-US" sz="1000" b="1" kern="1200" dirty="0" smtClean="0">
                          <a:solidFill>
                            <a:srgbClr val="FF0000"/>
                          </a:solidFill>
                          <a:latin typeface="+mn-lt"/>
                          <a:ea typeface="標楷體" pitchFamily="65" charset="-120"/>
                          <a:cs typeface="+mn-cs"/>
                        </a:rPr>
                        <a:t>Symptom: Booting fail * </a:t>
                      </a:r>
                      <a:r>
                        <a:rPr lang="en-US" altLang="zh-TW" sz="1000" b="1" kern="1200" dirty="0" smtClean="0">
                          <a:solidFill>
                            <a:srgbClr val="FF0000"/>
                          </a:solidFill>
                          <a:latin typeface="+mn-lt"/>
                          <a:ea typeface="標楷體" pitchFamily="65" charset="-120"/>
                          <a:cs typeface="+mn-cs"/>
                        </a:rPr>
                        <a:t>Type: Critical</a:t>
                      </a:r>
                      <a:endParaRPr lang="en-US" sz="1000" b="1" kern="1200" dirty="0" smtClean="0">
                        <a:solidFill>
                          <a:srgbClr val="FF0000"/>
                        </a:solidFill>
                        <a:latin typeface="+mn-lt"/>
                        <a:ea typeface="標楷體" pitchFamily="65" charset="-120"/>
                        <a:cs typeface="+mn-cs"/>
                      </a:endParaRPr>
                    </a:p>
                    <a:p>
                      <a:pPr marL="0" marR="0" lvl="0" indent="-381000" algn="l" defTabSz="914400" rtl="0" eaLnBrk="1" fontAlgn="base" latinLnBrk="0" hangingPunct="1">
                        <a:lnSpc>
                          <a:spcPct val="150000"/>
                        </a:lnSpc>
                        <a:spcBef>
                          <a:spcPct val="0"/>
                        </a:spcBef>
                        <a:spcAft>
                          <a:spcPct val="0"/>
                        </a:spcAft>
                        <a:buClrTx/>
                        <a:buSzTx/>
                        <a:buFontTx/>
                        <a:buNone/>
                        <a:tabLst/>
                        <a:defRPr/>
                      </a:pPr>
                      <a:r>
                        <a:rPr lang="en-US" sz="1000" b="1" kern="1200" dirty="0" smtClean="0">
                          <a:solidFill>
                            <a:srgbClr val="FF0000"/>
                          </a:solidFill>
                          <a:latin typeface="+mn-lt"/>
                          <a:ea typeface="標楷體" pitchFamily="65" charset="-120"/>
                          <a:cs typeface="+mn-cs"/>
                        </a:rPr>
                        <a:t>Defect unit </a:t>
                      </a:r>
                      <a:r>
                        <a:rPr lang="en-US" sz="1000" b="1" kern="1200" dirty="0" err="1" smtClean="0">
                          <a:solidFill>
                            <a:srgbClr val="FF0000"/>
                          </a:solidFill>
                          <a:latin typeface="+mn-lt"/>
                          <a:ea typeface="標楷體" pitchFamily="65" charset="-120"/>
                          <a:cs typeface="+mn-cs"/>
                        </a:rPr>
                        <a:t>Q’ty</a:t>
                      </a:r>
                      <a:r>
                        <a:rPr lang="en-US" sz="1000" b="1" kern="1200" dirty="0" smtClean="0">
                          <a:solidFill>
                            <a:srgbClr val="FF0000"/>
                          </a:solidFill>
                          <a:latin typeface="+mn-lt"/>
                          <a:ea typeface="標楷體" pitchFamily="65" charset="-120"/>
                          <a:cs typeface="+mn-cs"/>
                        </a:rPr>
                        <a:t> :  1pcs / 756pcs </a:t>
                      </a:r>
                    </a:p>
                    <a:p>
                      <a:pPr marL="0" marR="0" lvl="0" indent="-381000" algn="l" defTabSz="914400" rtl="0" eaLnBrk="1" fontAlgn="base" latinLnBrk="0" hangingPunct="1">
                        <a:lnSpc>
                          <a:spcPct val="150000"/>
                        </a:lnSpc>
                        <a:spcBef>
                          <a:spcPct val="0"/>
                        </a:spcBef>
                        <a:spcAft>
                          <a:spcPct val="0"/>
                        </a:spcAft>
                        <a:buClrTx/>
                        <a:buSzTx/>
                        <a:buFontTx/>
                        <a:buNone/>
                        <a:tabLst/>
                        <a:defRPr/>
                      </a:pPr>
                      <a:r>
                        <a:rPr lang="en-US" sz="1000" b="1" kern="1200" dirty="0" smtClean="0">
                          <a:solidFill>
                            <a:srgbClr val="FF0000"/>
                          </a:solidFill>
                          <a:latin typeface="+mn-lt"/>
                          <a:ea typeface="標楷體" pitchFamily="65" charset="-120"/>
                          <a:cs typeface="+mn-cs"/>
                        </a:rPr>
                        <a:t>Defect rate :</a:t>
                      </a:r>
                      <a:r>
                        <a:rPr lang="en-US" sz="1000" b="1" kern="1200" baseline="0" dirty="0" smtClean="0">
                          <a:solidFill>
                            <a:srgbClr val="FF0000"/>
                          </a:solidFill>
                          <a:latin typeface="+mn-lt"/>
                          <a:ea typeface="標楷體" pitchFamily="65" charset="-120"/>
                          <a:cs typeface="+mn-cs"/>
                        </a:rPr>
                        <a:t> </a:t>
                      </a:r>
                      <a:r>
                        <a:rPr lang="en-US" sz="1000" b="1" kern="1200" dirty="0" smtClean="0">
                          <a:solidFill>
                            <a:srgbClr val="FF0000"/>
                          </a:solidFill>
                          <a:latin typeface="+mn-lt"/>
                          <a:ea typeface="標楷體" pitchFamily="65" charset="-120"/>
                          <a:cs typeface="+mn-cs"/>
                        </a:rPr>
                        <a:t>0.13%</a:t>
                      </a:r>
                    </a:p>
                    <a:p>
                      <a:pPr marL="0" marR="0" lvl="0" indent="-381000" algn="l" defTabSz="914400" rtl="0" eaLnBrk="1" fontAlgn="base" latinLnBrk="0" hangingPunct="1">
                        <a:lnSpc>
                          <a:spcPct val="150000"/>
                        </a:lnSpc>
                        <a:spcBef>
                          <a:spcPct val="0"/>
                        </a:spcBef>
                        <a:spcAft>
                          <a:spcPct val="0"/>
                        </a:spcAft>
                        <a:buClrTx/>
                        <a:buSzTx/>
                        <a:buFontTx/>
                        <a:buNone/>
                        <a:tabLst/>
                        <a:defRPr/>
                      </a:pPr>
                      <a:r>
                        <a:rPr lang="en-US" sz="1000" b="1" kern="1200" dirty="0" smtClean="0">
                          <a:solidFill>
                            <a:srgbClr val="FF0000"/>
                          </a:solidFill>
                          <a:latin typeface="+mn-lt"/>
                          <a:ea typeface="標楷體" pitchFamily="65" charset="-120"/>
                          <a:cs typeface="+mn-cs"/>
                        </a:rPr>
                        <a:t>SKB SN: </a:t>
                      </a:r>
                    </a:p>
                    <a:p>
                      <a:pPr marL="0" marR="0" lvl="0" indent="-381000" algn="l" defTabSz="914400" rtl="0" eaLnBrk="1" fontAlgn="base" latinLnBrk="0" hangingPunct="1">
                        <a:lnSpc>
                          <a:spcPct val="150000"/>
                        </a:lnSpc>
                        <a:spcBef>
                          <a:spcPct val="0"/>
                        </a:spcBef>
                        <a:spcAft>
                          <a:spcPct val="0"/>
                        </a:spcAft>
                        <a:buClrTx/>
                        <a:buSzTx/>
                        <a:buFontTx/>
                        <a:buNone/>
                        <a:tabLst/>
                        <a:defRPr/>
                      </a:pPr>
                      <a:r>
                        <a:rPr lang="en-US" sz="1000" b="1" kern="1200" dirty="0" smtClean="0">
                          <a:solidFill>
                            <a:srgbClr val="FF0000"/>
                          </a:solidFill>
                          <a:latin typeface="+mn-lt"/>
                          <a:ea typeface="標楷體" pitchFamily="65" charset="-120"/>
                          <a:cs typeface="+mn-cs"/>
                        </a:rPr>
                        <a:t>2149695001202109000160</a:t>
                      </a:r>
                      <a:r>
                        <a:rPr lang="en-US" sz="1350" b="0" i="0" u="none" strike="noStrike" kern="1200" baseline="0" dirty="0" smtClean="0">
                          <a:solidFill>
                            <a:schemeClr val="tx1"/>
                          </a:solidFill>
                          <a:latin typeface="+mn-lt"/>
                          <a:ea typeface="+mn-ea"/>
                          <a:cs typeface="+mn-cs"/>
                        </a:rPr>
                        <a:t>	</a:t>
                      </a:r>
                    </a:p>
                    <a:p>
                      <a:pPr marL="0" marR="0" lvl="0" indent="-381000" algn="l" defTabSz="914400" rtl="0" eaLnBrk="1" fontAlgn="base" latinLnBrk="0" hangingPunct="1">
                        <a:lnSpc>
                          <a:spcPct val="150000"/>
                        </a:lnSpc>
                        <a:spcBef>
                          <a:spcPct val="0"/>
                        </a:spcBef>
                        <a:spcAft>
                          <a:spcPct val="0"/>
                        </a:spcAft>
                        <a:buClrTx/>
                        <a:buSzTx/>
                        <a:buFontTx/>
                        <a:buNone/>
                        <a:tabLst/>
                        <a:defRPr/>
                      </a:pPr>
                      <a:endParaRPr lang="en-US" sz="1000" b="1" kern="1200" dirty="0" smtClean="0">
                        <a:solidFill>
                          <a:srgbClr val="FF0000"/>
                        </a:solidFill>
                        <a:latin typeface="+mn-lt"/>
                        <a:ea typeface="標楷體" pitchFamily="65" charset="-120"/>
                        <a:cs typeface="+mn-cs"/>
                      </a:endParaRPr>
                    </a:p>
                  </a:txBody>
                  <a:tcPr marR="20638" marT="91440" marB="190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endParaRPr lang="en-US" sz="1350" b="0" i="0" u="none" strike="noStrike" kern="1200" baseline="0" dirty="0" smtClean="0">
                        <a:solidFill>
                          <a:schemeClr val="tx1"/>
                        </a:solidFill>
                        <a:latin typeface="+mn-lt"/>
                        <a:ea typeface="+mn-ea"/>
                        <a:cs typeface="+mn-cs"/>
                      </a:endParaRPr>
                    </a:p>
                    <a:p>
                      <a:r>
                        <a:rPr lang="en-US" sz="1350" b="0" i="0" u="none" strike="noStrike" kern="1200" baseline="0" dirty="0" smtClean="0">
                          <a:solidFill>
                            <a:schemeClr val="tx1"/>
                          </a:solidFill>
                          <a:latin typeface="+mn-lt"/>
                          <a:ea typeface="+mn-ea"/>
                          <a:cs typeface="+mn-cs"/>
                        </a:rPr>
                        <a:t>ALT initial review</a:t>
                      </a:r>
                    </a:p>
                    <a:p>
                      <a:r>
                        <a:rPr lang="en-US" sz="1350" b="0" i="0" u="none" strike="noStrike" kern="1200" baseline="0" dirty="0" smtClean="0">
                          <a:solidFill>
                            <a:schemeClr val="tx1"/>
                          </a:solidFill>
                          <a:latin typeface="+mn-lt"/>
                          <a:ea typeface="+mn-ea"/>
                          <a:cs typeface="+mn-cs"/>
                        </a:rPr>
                        <a:t>•Booting is fail It may HW defect </a:t>
                      </a:r>
                    </a:p>
                    <a:p>
                      <a:r>
                        <a:rPr lang="en-US" sz="1350" b="0" i="0" u="none" strike="noStrike" kern="1200" baseline="0" dirty="0" smtClean="0">
                          <a:solidFill>
                            <a:schemeClr val="tx1"/>
                          </a:solidFill>
                          <a:latin typeface="+mn-lt"/>
                          <a:ea typeface="+mn-ea"/>
                          <a:cs typeface="+mn-cs"/>
                        </a:rPr>
                        <a:t>•No boot after SPI booting and </a:t>
                      </a:r>
                      <a:r>
                        <a:rPr lang="en-US" sz="1350" b="0" i="0" u="none" strike="noStrike" kern="1200" baseline="0" dirty="0" err="1" smtClean="0">
                          <a:solidFill>
                            <a:schemeClr val="tx1"/>
                          </a:solidFill>
                          <a:latin typeface="+mn-lt"/>
                          <a:ea typeface="+mn-ea"/>
                          <a:cs typeface="+mn-cs"/>
                        </a:rPr>
                        <a:t>eMMC</a:t>
                      </a:r>
                      <a:r>
                        <a:rPr lang="en-US" sz="1350" b="0" i="0" u="none" strike="noStrike" kern="1200" baseline="0" dirty="0" smtClean="0">
                          <a:solidFill>
                            <a:schemeClr val="tx1"/>
                          </a:solidFill>
                          <a:latin typeface="+mn-lt"/>
                          <a:ea typeface="+mn-ea"/>
                          <a:cs typeface="+mn-cs"/>
                        </a:rPr>
                        <a:t> update directly. </a:t>
                      </a:r>
                    </a:p>
                    <a:p>
                      <a:r>
                        <a:rPr lang="en-US" sz="1350" b="0" i="0" u="none" strike="noStrike" kern="1200" baseline="0" dirty="0" smtClean="0">
                          <a:solidFill>
                            <a:schemeClr val="tx1"/>
                          </a:solidFill>
                          <a:latin typeface="+mn-lt"/>
                          <a:ea typeface="+mn-ea"/>
                          <a:cs typeface="+mn-cs"/>
                        </a:rPr>
                        <a:t>•Booting log : Link</a:t>
                      </a:r>
                    </a:p>
                    <a:p>
                      <a:r>
                        <a:rPr lang="en-US" sz="1350" b="0" i="0" u="none" strike="noStrike" kern="1200" baseline="0" dirty="0" err="1" smtClean="0">
                          <a:solidFill>
                            <a:schemeClr val="tx1"/>
                          </a:solidFill>
                          <a:latin typeface="+mn-lt"/>
                          <a:ea typeface="+mn-ea"/>
                          <a:cs typeface="+mn-cs"/>
                        </a:rPr>
                        <a:t>init</a:t>
                      </a:r>
                      <a:r>
                        <a:rPr lang="en-US" sz="1350" b="0" i="0" u="none" strike="noStrike" kern="1200" baseline="0" dirty="0" smtClean="0">
                          <a:solidFill>
                            <a:schemeClr val="tx1"/>
                          </a:solidFill>
                          <a:latin typeface="+mn-lt"/>
                          <a:ea typeface="+mn-ea"/>
                          <a:cs typeface="+mn-cs"/>
                        </a:rPr>
                        <a:t> </a:t>
                      </a:r>
                      <a:r>
                        <a:rPr lang="en-US" sz="1350" b="0" i="0" u="none" strike="noStrike" kern="1200" baseline="0" dirty="0" err="1" smtClean="0">
                          <a:solidFill>
                            <a:schemeClr val="tx1"/>
                          </a:solidFill>
                          <a:latin typeface="+mn-lt"/>
                          <a:ea typeface="+mn-ea"/>
                          <a:cs typeface="+mn-cs"/>
                        </a:rPr>
                        <a:t>cpupll</a:t>
                      </a:r>
                      <a:r>
                        <a:rPr lang="en-US" sz="1350" b="0" i="0" u="none" strike="noStrike" kern="1200" baseline="0" dirty="0" smtClean="0">
                          <a:solidFill>
                            <a:schemeClr val="tx1"/>
                          </a:solidFill>
                          <a:latin typeface="+mn-lt"/>
                          <a:ea typeface="+mn-ea"/>
                          <a:cs typeface="+mn-cs"/>
                        </a:rPr>
                        <a:t> 800MHz</a:t>
                      </a:r>
                    </a:p>
                    <a:p>
                      <a:r>
                        <a:rPr lang="en-US" sz="1350" b="0" i="0" u="none" strike="noStrike" kern="1200" baseline="0" dirty="0" err="1" smtClean="0">
                          <a:solidFill>
                            <a:schemeClr val="tx1"/>
                          </a:solidFill>
                          <a:latin typeface="+mn-lt"/>
                          <a:ea typeface="+mn-ea"/>
                          <a:cs typeface="+mn-cs"/>
                        </a:rPr>
                        <a:t>init</a:t>
                      </a:r>
                      <a:r>
                        <a:rPr lang="en-US" sz="1350" b="0" i="0" u="none" strike="noStrike" kern="1200" baseline="0" dirty="0" smtClean="0">
                          <a:solidFill>
                            <a:schemeClr val="tx1"/>
                          </a:solidFill>
                          <a:latin typeface="+mn-lt"/>
                          <a:ea typeface="+mn-ea"/>
                          <a:cs typeface="+mn-cs"/>
                        </a:rPr>
                        <a:t> </a:t>
                      </a:r>
                      <a:r>
                        <a:rPr lang="en-US" sz="1350" b="0" i="0" u="none" strike="noStrike" kern="1200" baseline="0" dirty="0" err="1" smtClean="0">
                          <a:solidFill>
                            <a:schemeClr val="tx1"/>
                          </a:solidFill>
                          <a:latin typeface="+mn-lt"/>
                          <a:ea typeface="+mn-ea"/>
                          <a:cs typeface="+mn-cs"/>
                        </a:rPr>
                        <a:t>mempll</a:t>
                      </a:r>
                      <a:r>
                        <a:rPr lang="en-US" sz="1350" b="0" i="0" u="none" strike="noStrike" kern="1200" baseline="0" dirty="0" smtClean="0">
                          <a:solidFill>
                            <a:schemeClr val="tx1"/>
                          </a:solidFill>
                          <a:latin typeface="+mn-lt"/>
                          <a:ea typeface="+mn-ea"/>
                          <a:cs typeface="+mn-cs"/>
                        </a:rPr>
                        <a:t> 2400MHz</a:t>
                      </a:r>
                    </a:p>
                    <a:p>
                      <a:r>
                        <a:rPr lang="en-US" sz="1350" b="0" i="0" u="none" strike="noStrike" kern="1200" baseline="0" dirty="0" err="1" smtClean="0">
                          <a:solidFill>
                            <a:schemeClr val="tx1"/>
                          </a:solidFill>
                          <a:latin typeface="+mn-lt"/>
                          <a:ea typeface="+mn-ea"/>
                          <a:cs typeface="+mn-cs"/>
                        </a:rPr>
                        <a:t>init</a:t>
                      </a:r>
                      <a:r>
                        <a:rPr lang="en-US" sz="1350" b="0" i="0" u="none" strike="noStrike" kern="1200" baseline="0" dirty="0" smtClean="0">
                          <a:solidFill>
                            <a:schemeClr val="tx1"/>
                          </a:solidFill>
                          <a:latin typeface="+mn-lt"/>
                          <a:ea typeface="+mn-ea"/>
                          <a:cs typeface="+mn-cs"/>
                        </a:rPr>
                        <a:t> 3GB DDR, lib version r63074</a:t>
                      </a:r>
                    </a:p>
                    <a:p>
                      <a:r>
                        <a:rPr lang="en-US" sz="1350" b="0" i="0" u="none" strike="noStrike" kern="1200" baseline="0" dirty="0" err="1" smtClean="0">
                          <a:solidFill>
                            <a:schemeClr val="tx1"/>
                          </a:solidFill>
                          <a:latin typeface="+mn-lt"/>
                          <a:ea typeface="+mn-ea"/>
                          <a:cs typeface="+mn-cs"/>
                        </a:rPr>
                        <a:t>hw_init</a:t>
                      </a:r>
                      <a:r>
                        <a:rPr lang="en-US" sz="1350" b="0" i="0" u="none" strike="noStrike" kern="1200" baseline="0" dirty="0" smtClean="0">
                          <a:solidFill>
                            <a:schemeClr val="tx1"/>
                          </a:solidFill>
                          <a:latin typeface="+mn-lt"/>
                          <a:ea typeface="+mn-ea"/>
                          <a:cs typeface="+mn-cs"/>
                        </a:rPr>
                        <a:t> done</a:t>
                      </a:r>
                    </a:p>
                    <a:p>
                      <a:r>
                        <a:rPr lang="en-US" sz="1350" b="0" i="0" u="none" strike="noStrike" kern="1200" baseline="0" dirty="0" smtClean="0">
                          <a:solidFill>
                            <a:schemeClr val="tx1"/>
                          </a:solidFill>
                          <a:latin typeface="+mn-lt"/>
                          <a:ea typeface="+mn-ea"/>
                          <a:cs typeface="+mn-cs"/>
                        </a:rPr>
                        <a:t>custom table done</a:t>
                      </a:r>
                    </a:p>
                    <a:p>
                      <a:r>
                        <a:rPr lang="en-US" sz="1350" b="0" i="0" u="none" strike="noStrike" kern="1200" baseline="0" dirty="0" smtClean="0">
                          <a:solidFill>
                            <a:schemeClr val="tx1"/>
                          </a:solidFill>
                          <a:latin typeface="+mn-lt"/>
                          <a:ea typeface="+mn-ea"/>
                          <a:cs typeface="+mn-cs"/>
                        </a:rPr>
                        <a:t>asking BCM to load </a:t>
                      </a:r>
                      <a:r>
                        <a:rPr lang="en-US" sz="1350" b="0" i="0" u="none" strike="noStrike" kern="1200" baseline="0" dirty="0" err="1" smtClean="0">
                          <a:solidFill>
                            <a:schemeClr val="tx1"/>
                          </a:solidFill>
                          <a:latin typeface="+mn-lt"/>
                          <a:ea typeface="+mn-ea"/>
                          <a:cs typeface="+mn-cs"/>
                        </a:rPr>
                        <a:t>miniloader</a:t>
                      </a:r>
                      <a:r>
                        <a:rPr lang="en-US" sz="1350" b="0" i="0" u="none" strike="noStrike" kern="1200" baseline="0" dirty="0" smtClean="0">
                          <a:solidFill>
                            <a:schemeClr val="tx1"/>
                          </a:solidFill>
                          <a:latin typeface="+mn-lt"/>
                          <a:ea typeface="+mn-ea"/>
                          <a:cs typeface="+mn-cs"/>
                        </a:rPr>
                        <a:t>.</a:t>
                      </a:r>
                    </a:p>
                    <a:p>
                      <a:r>
                        <a:rPr lang="en-US" sz="1350" b="0" i="0" u="none" strike="noStrike" kern="1200" baseline="0" dirty="0" err="1" smtClean="0">
                          <a:solidFill>
                            <a:schemeClr val="tx1"/>
                          </a:solidFill>
                          <a:latin typeface="+mn-lt"/>
                          <a:ea typeface="+mn-ea"/>
                          <a:cs typeface="+mn-cs"/>
                        </a:rPr>
                        <a:t>bcm_load_next_img</a:t>
                      </a:r>
                      <a:r>
                        <a:rPr lang="en-US" sz="1350" b="0" i="0" u="none" strike="noStrike" kern="1200" baseline="0" dirty="0" smtClean="0">
                          <a:solidFill>
                            <a:schemeClr val="tx1"/>
                          </a:solidFill>
                          <a:latin typeface="+mn-lt"/>
                          <a:ea typeface="+mn-ea"/>
                          <a:cs typeface="+mn-cs"/>
                        </a:rPr>
                        <a:t> </a:t>
                      </a:r>
                      <a:r>
                        <a:rPr lang="en-US" sz="1350" b="0" i="0" u="none" strike="noStrike" kern="1200" baseline="0" dirty="0" err="1" smtClean="0">
                          <a:solidFill>
                            <a:schemeClr val="tx1"/>
                          </a:solidFill>
                          <a:latin typeface="+mn-lt"/>
                          <a:ea typeface="+mn-ea"/>
                          <a:cs typeface="+mn-cs"/>
                        </a:rPr>
                        <a:t>error!init</a:t>
                      </a:r>
                      <a:r>
                        <a:rPr lang="en-US" sz="1350" b="0" i="0" u="none" strike="noStrike" kern="1200" baseline="0" dirty="0" smtClean="0">
                          <a:solidFill>
                            <a:schemeClr val="tx1"/>
                          </a:solidFill>
                          <a:latin typeface="+mn-lt"/>
                          <a:ea typeface="+mn-ea"/>
                          <a:cs typeface="+mn-cs"/>
                        </a:rPr>
                        <a:t> </a:t>
                      </a:r>
                      <a:r>
                        <a:rPr lang="en-US" sz="1350" b="0" i="0" u="none" strike="noStrike" kern="1200" baseline="0" dirty="0" err="1" smtClean="0">
                          <a:solidFill>
                            <a:schemeClr val="tx1"/>
                          </a:solidFill>
                          <a:latin typeface="+mn-lt"/>
                          <a:ea typeface="+mn-ea"/>
                          <a:cs typeface="+mn-cs"/>
                        </a:rPr>
                        <a:t>cpupll</a:t>
                      </a:r>
                      <a:r>
                        <a:rPr lang="en-US" sz="1350" b="0" i="0" u="none" strike="noStrike" kern="1200" baseline="0" dirty="0" smtClean="0">
                          <a:solidFill>
                            <a:schemeClr val="tx1"/>
                          </a:solidFill>
                          <a:latin typeface="+mn-lt"/>
                          <a:ea typeface="+mn-ea"/>
                          <a:cs typeface="+mn-cs"/>
                        </a:rPr>
                        <a:t> 800MHz</a:t>
                      </a:r>
                    </a:p>
                    <a:p>
                      <a:r>
                        <a:rPr lang="en-US" sz="1350" b="0" i="0" u="none" strike="noStrike" kern="1200" baseline="0" dirty="0" smtClean="0">
                          <a:solidFill>
                            <a:schemeClr val="tx1"/>
                          </a:solidFill>
                          <a:latin typeface="+mn-lt"/>
                          <a:ea typeface="+mn-ea"/>
                          <a:cs typeface="+mn-cs"/>
                        </a:rPr>
                        <a:t>•Also, this SET is no screw fastening inside</a:t>
                      </a:r>
                    </a:p>
                  </a:txBody>
                  <a:tcPr marR="20638" marT="91440" marB="190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r>
                        <a:rPr lang="en-US" dirty="0" smtClean="0"/>
                        <a:t>- Waiting sample for</a:t>
                      </a:r>
                      <a:r>
                        <a:rPr lang="en-US" baseline="0" dirty="0" smtClean="0"/>
                        <a:t> further analysis</a:t>
                      </a:r>
                      <a:endParaRPr lang="en-US" dirty="0"/>
                    </a:p>
                  </a:txBody>
                  <a:tcPr marR="20638" marT="91440" marB="190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33400" marR="0" lvl="0" indent="-533400" algn="l" defTabSz="762000" rtl="0" eaLnBrk="1" fontAlgn="base" latinLnBrk="0" hangingPunct="1">
                        <a:lnSpc>
                          <a:spcPct val="90000"/>
                        </a:lnSpc>
                        <a:spcBef>
                          <a:spcPct val="20000"/>
                        </a:spcBef>
                        <a:spcAft>
                          <a:spcPct val="0"/>
                        </a:spcAft>
                        <a:buClrTx/>
                        <a:buSzTx/>
                        <a:buFontTx/>
                        <a:buNone/>
                        <a:tabLst/>
                        <a:defRPr/>
                      </a:pPr>
                      <a:r>
                        <a:rPr kumimoji="0" lang="en-US" altLang="zh-TW" sz="1000" b="0" i="0" u="none" strike="noStrike" kern="1200" cap="none" normalizeH="0" baseline="0" dirty="0" smtClean="0">
                          <a:ln>
                            <a:noFill/>
                          </a:ln>
                          <a:solidFill>
                            <a:schemeClr val="tx1"/>
                          </a:solidFill>
                          <a:effectLst/>
                          <a:latin typeface="+mn-lt"/>
                          <a:ea typeface="新細明體" charset="-120"/>
                          <a:cs typeface="Times New Roman" pitchFamily="18" charset="0"/>
                        </a:rPr>
                        <a:t>PE-</a:t>
                      </a:r>
                      <a:r>
                        <a:rPr kumimoji="0" lang="en-US" altLang="zh-TW" sz="1000" b="0" i="0" u="none" strike="noStrike" kern="1200" cap="none" normalizeH="0" baseline="0" dirty="0" err="1" smtClean="0">
                          <a:ln>
                            <a:noFill/>
                          </a:ln>
                          <a:solidFill>
                            <a:schemeClr val="tx1"/>
                          </a:solidFill>
                          <a:effectLst/>
                          <a:latin typeface="+mn-lt"/>
                          <a:ea typeface="新細明體" charset="-120"/>
                          <a:cs typeface="Times New Roman" pitchFamily="18" charset="0"/>
                        </a:rPr>
                        <a:t>Loc</a:t>
                      </a:r>
                      <a:endParaRPr kumimoji="0" lang="en-US" altLang="zh-TW" sz="10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r>
                        <a:rPr kumimoji="0" lang="en-US" altLang="zh-TW" sz="1000" b="0" i="0" u="none" strike="noStrike" kern="1200" cap="none" normalizeH="0" baseline="0" dirty="0" smtClean="0">
                          <a:ln>
                            <a:noFill/>
                          </a:ln>
                          <a:solidFill>
                            <a:schemeClr val="tx1"/>
                          </a:solidFill>
                          <a:effectLst/>
                          <a:latin typeface="+mn-lt"/>
                          <a:ea typeface="新細明體" charset="-120"/>
                          <a:cs typeface="Times New Roman" pitchFamily="18" charset="0"/>
                        </a:rPr>
                        <a:t>                            </a:t>
                      </a:r>
                    </a:p>
                    <a:p>
                      <a:pPr marL="533400" marR="0" lvl="0" indent="-533400" algn="l" defTabSz="762000" rtl="0" eaLnBrk="1" fontAlgn="base" latinLnBrk="0" hangingPunct="1">
                        <a:lnSpc>
                          <a:spcPct val="90000"/>
                        </a:lnSpc>
                        <a:spcBef>
                          <a:spcPct val="20000"/>
                        </a:spcBef>
                        <a:spcAft>
                          <a:spcPct val="0"/>
                        </a:spcAft>
                        <a:buClrTx/>
                        <a:buSzTx/>
                        <a:buFontTx/>
                        <a:buNone/>
                        <a:tabLst/>
                      </a:pPr>
                      <a:r>
                        <a:rPr kumimoji="0" lang="en-US" altLang="zh-TW" sz="1000" b="0" i="0" u="none" strike="noStrike" kern="1200" cap="none" normalizeH="0" baseline="0" dirty="0" smtClean="0">
                          <a:ln>
                            <a:noFill/>
                          </a:ln>
                          <a:solidFill>
                            <a:schemeClr val="tx1"/>
                          </a:solidFill>
                          <a:effectLst/>
                          <a:latin typeface="+mn-lt"/>
                          <a:ea typeface="新細明體" charset="-120"/>
                          <a:cs typeface="Times New Roman" pitchFamily="18" charset="0"/>
                        </a:rPr>
                        <a:t>TE-Allan</a:t>
                      </a: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00" b="0" i="0" u="none" strike="noStrike" kern="1200" cap="none" normalizeH="0" baseline="0" dirty="0" smtClean="0">
                        <a:ln>
                          <a:noFill/>
                        </a:ln>
                        <a:solidFill>
                          <a:schemeClr val="tx1"/>
                        </a:solidFill>
                        <a:effectLst/>
                        <a:latin typeface="+mn-lt"/>
                        <a:ea typeface="新細明體" charset="-120"/>
                        <a:cs typeface="Times New Roman" pitchFamily="18" charset="0"/>
                      </a:endParaRP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defRPr/>
                      </a:pPr>
                      <a:r>
                        <a:rPr kumimoji="0" lang="en-US" altLang="zh-TW" sz="1000" b="0" i="0" u="none" strike="noStrike" kern="1200" cap="none" normalizeH="0" baseline="0" dirty="0" smtClean="0">
                          <a:ln>
                            <a:noFill/>
                          </a:ln>
                          <a:solidFill>
                            <a:schemeClr val="tx1"/>
                          </a:solidFill>
                          <a:effectLst/>
                          <a:latin typeface="+mn-lt"/>
                          <a:ea typeface="新細明體" charset="-120"/>
                          <a:cs typeface="Times New Roman" pitchFamily="18" charset="0"/>
                        </a:rPr>
                        <a:t>TBD</a:t>
                      </a: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r>
                        <a:rPr kumimoji="0" lang="en-US" altLang="zh-TW" sz="1000" b="0" i="0" u="none" strike="noStrike" kern="1200" cap="none" normalizeH="0" baseline="0" dirty="0" smtClean="0">
                          <a:ln>
                            <a:noFill/>
                          </a:ln>
                          <a:solidFill>
                            <a:schemeClr val="tx1"/>
                          </a:solidFill>
                          <a:effectLst/>
                          <a:latin typeface="+mn-lt"/>
                          <a:ea typeface="新細明體" charset="-120"/>
                          <a:cs typeface="Times New Roman" pitchFamily="18" charset="0"/>
                        </a:rPr>
                        <a:t>TBD</a:t>
                      </a: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endParaRPr kumimoji="0" lang="en-US" altLang="zh-TW" sz="1000" b="0" i="0" u="none" strike="noStrike" kern="1200" cap="none" normalizeH="0" baseline="0" dirty="0" smtClean="0">
                        <a:ln>
                          <a:noFill/>
                        </a:ln>
                        <a:solidFill>
                          <a:schemeClr val="tx1"/>
                        </a:solidFill>
                        <a:effectLst/>
                        <a:latin typeface="+mn-lt"/>
                        <a:ea typeface="新細明體" charset="-120"/>
                        <a:cs typeface="Times New Roman" pitchFamily="18" charset="0"/>
                      </a:endParaRP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endParaRPr kumimoji="0" lang="en-US" altLang="zh-TW" sz="1000" b="0" i="0" u="none" strike="noStrike" cap="none" normalizeH="0" baseline="0" dirty="0" smtClean="0">
                        <a:ln>
                          <a:noFill/>
                        </a:ln>
                        <a:solidFill>
                          <a:srgbClr val="0000CC"/>
                        </a:solidFill>
                        <a:effectLst/>
                        <a:latin typeface="+mn-lt"/>
                        <a:ea typeface="新細明體" charset="-120"/>
                        <a:cs typeface="Arial" pitchFamily="34" charset="0"/>
                      </a:endParaRPr>
                    </a:p>
                  </a:txBody>
                  <a:tcPr marL="20638" marR="20638" marT="19050" marB="1905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 name="Rectangle 2"/>
          <p:cNvSpPr/>
          <p:nvPr/>
        </p:nvSpPr>
        <p:spPr bwMode="auto">
          <a:xfrm>
            <a:off x="76090" y="56428"/>
            <a:ext cx="5839680" cy="337263"/>
          </a:xfrm>
          <a:prstGeom prst="rect">
            <a:avLst/>
          </a:prstGeom>
          <a:no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r>
              <a:rPr lang="en-US" sz="2000" b="1" dirty="0">
                <a:solidFill>
                  <a:srgbClr val="0000FF"/>
                </a:solidFill>
                <a:latin typeface="Calibri" pitchFamily="34" charset="0"/>
                <a:ea typeface="標楷體" pitchFamily="65" charset="-120"/>
              </a:rPr>
              <a:t>1</a:t>
            </a:r>
            <a:r>
              <a:rPr lang="en-US" sz="2000" b="1" dirty="0" smtClean="0">
                <a:solidFill>
                  <a:srgbClr val="0000FF"/>
                </a:solidFill>
                <a:latin typeface="Calibri" pitchFamily="34" charset="0"/>
                <a:ea typeface="標楷體" pitchFamily="65" charset="-120"/>
              </a:rPr>
              <a:t>. </a:t>
            </a:r>
            <a:r>
              <a:rPr lang="en-US" altLang="zh-TW" sz="2000" b="1" dirty="0">
                <a:solidFill>
                  <a:srgbClr val="0000FF"/>
                </a:solidFill>
                <a:latin typeface="Calibri" pitchFamily="34" charset="0"/>
                <a:ea typeface="標楷體" pitchFamily="65" charset="-120"/>
              </a:rPr>
              <a:t>Booting </a:t>
            </a:r>
            <a:r>
              <a:rPr lang="en-US" altLang="zh-TW" sz="2000" b="1" dirty="0" smtClean="0">
                <a:solidFill>
                  <a:srgbClr val="0000FF"/>
                </a:solidFill>
                <a:latin typeface="Calibri" pitchFamily="34" charset="0"/>
                <a:ea typeface="標楷體" pitchFamily="65" charset="-120"/>
              </a:rPr>
              <a:t>fail &amp; No Screw fastening inside </a:t>
            </a:r>
            <a:endParaRPr kumimoji="1" lang="en-US" sz="2000" i="0" u="none" strike="noStrike" cap="none" normalizeH="0" baseline="0" dirty="0" smtClean="0">
              <a:ln>
                <a:noFill/>
              </a:ln>
              <a:solidFill>
                <a:schemeClr val="tx1"/>
              </a:solidFill>
              <a:effectLst/>
              <a:latin typeface="Arial" pitchFamily="34" charset="0"/>
              <a:ea typeface="新細明體" pitchFamily="18" charset="-120"/>
              <a:cs typeface="Arial" pitchFamily="34" charset="0"/>
            </a:endParaRPr>
          </a:p>
        </p:txBody>
      </p:sp>
      <p:sp>
        <p:nvSpPr>
          <p:cNvPr id="8" name="Oval 7"/>
          <p:cNvSpPr/>
          <p:nvPr/>
        </p:nvSpPr>
        <p:spPr>
          <a:xfrm>
            <a:off x="8678422" y="2548379"/>
            <a:ext cx="343117" cy="32273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FF0000"/>
              </a:solidFill>
            </a:endParaRPr>
          </a:p>
        </p:txBody>
      </p:sp>
      <p:pic>
        <p:nvPicPr>
          <p:cNvPr id="4" name="Picture 3"/>
          <p:cNvPicPr>
            <a:picLocks noChangeAspect="1"/>
          </p:cNvPicPr>
          <p:nvPr/>
        </p:nvPicPr>
        <p:blipFill>
          <a:blip r:embed="rId3"/>
          <a:stretch>
            <a:fillRect/>
          </a:stretch>
        </p:blipFill>
        <p:spPr>
          <a:xfrm>
            <a:off x="173591" y="2772255"/>
            <a:ext cx="1398668" cy="623874"/>
          </a:xfrm>
          <a:prstGeom prst="rect">
            <a:avLst/>
          </a:prstGeom>
        </p:spPr>
      </p:pic>
      <p:pic>
        <p:nvPicPr>
          <p:cNvPr id="6" name="Picture 5"/>
          <p:cNvPicPr>
            <a:picLocks noChangeAspect="1"/>
          </p:cNvPicPr>
          <p:nvPr/>
        </p:nvPicPr>
        <p:blipFill>
          <a:blip r:embed="rId4"/>
          <a:stretch>
            <a:fillRect/>
          </a:stretch>
        </p:blipFill>
        <p:spPr>
          <a:xfrm>
            <a:off x="179854" y="3458228"/>
            <a:ext cx="1392405" cy="684402"/>
          </a:xfrm>
          <a:prstGeom prst="rect">
            <a:avLst/>
          </a:prstGeom>
        </p:spPr>
      </p:pic>
    </p:spTree>
    <p:extLst>
      <p:ext uri="{BB962C8B-B14F-4D97-AF65-F5344CB8AC3E}">
        <p14:creationId xmlns:p14="http://schemas.microsoft.com/office/powerpoint/2010/main" val="18360543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67"/>
          <p:cNvGraphicFramePr>
            <a:graphicFrameLocks/>
          </p:cNvGraphicFramePr>
          <p:nvPr>
            <p:extLst>
              <p:ext uri="{D42A27DB-BD31-4B8C-83A1-F6EECF244321}">
                <p14:modId xmlns:p14="http://schemas.microsoft.com/office/powerpoint/2010/main" val="4202209824"/>
              </p:ext>
            </p:extLst>
          </p:nvPr>
        </p:nvGraphicFramePr>
        <p:xfrm>
          <a:off x="72736" y="517890"/>
          <a:ext cx="8915424" cy="4338816"/>
        </p:xfrm>
        <a:graphic>
          <a:graphicData uri="http://schemas.openxmlformats.org/drawingml/2006/table">
            <a:tbl>
              <a:tblPr/>
              <a:tblGrid>
                <a:gridCol w="1390481">
                  <a:extLst>
                    <a:ext uri="{9D8B030D-6E8A-4147-A177-3AD203B41FA5}">
                      <a16:colId xmlns:a16="http://schemas.microsoft.com/office/drawing/2014/main" val="20000"/>
                    </a:ext>
                  </a:extLst>
                </a:gridCol>
                <a:gridCol w="2988189">
                  <a:extLst>
                    <a:ext uri="{9D8B030D-6E8A-4147-A177-3AD203B41FA5}">
                      <a16:colId xmlns:a16="http://schemas.microsoft.com/office/drawing/2014/main" val="20001"/>
                    </a:ext>
                  </a:extLst>
                </a:gridCol>
                <a:gridCol w="2784522">
                  <a:extLst>
                    <a:ext uri="{9D8B030D-6E8A-4147-A177-3AD203B41FA5}">
                      <a16:colId xmlns:a16="http://schemas.microsoft.com/office/drawing/2014/main" val="20002"/>
                    </a:ext>
                  </a:extLst>
                </a:gridCol>
                <a:gridCol w="628659">
                  <a:extLst>
                    <a:ext uri="{9D8B030D-6E8A-4147-A177-3AD203B41FA5}">
                      <a16:colId xmlns:a16="http://schemas.microsoft.com/office/drawing/2014/main" val="20003"/>
                    </a:ext>
                  </a:extLst>
                </a:gridCol>
                <a:gridCol w="615636">
                  <a:extLst>
                    <a:ext uri="{9D8B030D-6E8A-4147-A177-3AD203B41FA5}">
                      <a16:colId xmlns:a16="http://schemas.microsoft.com/office/drawing/2014/main" val="20004"/>
                    </a:ext>
                  </a:extLst>
                </a:gridCol>
                <a:gridCol w="507937">
                  <a:extLst>
                    <a:ext uri="{9D8B030D-6E8A-4147-A177-3AD203B41FA5}">
                      <a16:colId xmlns:a16="http://schemas.microsoft.com/office/drawing/2014/main" val="20005"/>
                    </a:ext>
                  </a:extLst>
                </a:gridCol>
              </a:tblGrid>
              <a:tr h="367058">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Issue Description</a:t>
                      </a:r>
                    </a:p>
                  </a:txBody>
                  <a:tcPr marL="20638" marR="20638" marT="19050" marB="1905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Root Cause </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Actions</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Owner</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Due Date</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Status</a:t>
                      </a:r>
                    </a:p>
                  </a:txBody>
                  <a:tcPr marL="20638" marR="20638" marT="19050" marB="1905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971532">
                <a:tc>
                  <a:txBody>
                    <a:bodyPr/>
                    <a:lstStyle/>
                    <a:p>
                      <a:pPr marL="0" marR="0" lvl="0" indent="-381000" algn="l" defTabSz="914400" rtl="0" eaLnBrk="1" fontAlgn="base" latinLnBrk="0" hangingPunct="1">
                        <a:lnSpc>
                          <a:spcPct val="150000"/>
                        </a:lnSpc>
                        <a:spcBef>
                          <a:spcPct val="0"/>
                        </a:spcBef>
                        <a:spcAft>
                          <a:spcPct val="0"/>
                        </a:spcAft>
                        <a:buClrTx/>
                        <a:buSzTx/>
                        <a:buFontTx/>
                        <a:buNone/>
                        <a:tabLst/>
                        <a:defRPr/>
                      </a:pPr>
                      <a:r>
                        <a:rPr lang="en-US" altLang="zh-TW" sz="1000" b="1" dirty="0" smtClean="0">
                          <a:solidFill>
                            <a:srgbClr val="FF0000"/>
                          </a:solidFill>
                          <a:latin typeface="+mn-lt"/>
                          <a:ea typeface="標楷體" pitchFamily="65" charset="-120"/>
                        </a:rPr>
                        <a:t>Symptom : No turn on the LED, No button operation</a:t>
                      </a:r>
                    </a:p>
                    <a:p>
                      <a:pPr marL="0" marR="0" lvl="0" indent="-381000" algn="l" defTabSz="914400" rtl="0" eaLnBrk="1" fontAlgn="base" latinLnBrk="0" hangingPunct="1">
                        <a:lnSpc>
                          <a:spcPct val="150000"/>
                        </a:lnSpc>
                        <a:spcBef>
                          <a:spcPct val="0"/>
                        </a:spcBef>
                        <a:spcAft>
                          <a:spcPct val="0"/>
                        </a:spcAft>
                        <a:buClrTx/>
                        <a:buSzTx/>
                        <a:buFontTx/>
                        <a:buNone/>
                        <a:tabLst/>
                        <a:defRPr/>
                      </a:pPr>
                      <a:r>
                        <a:rPr lang="en-US" altLang="zh-TW" sz="1000" b="1" dirty="0" smtClean="0">
                          <a:solidFill>
                            <a:srgbClr val="FF0000"/>
                          </a:solidFill>
                          <a:latin typeface="+mn-lt"/>
                          <a:ea typeface="標楷體" pitchFamily="65" charset="-120"/>
                        </a:rPr>
                        <a:t>Type: Critical</a:t>
                      </a:r>
                      <a:endParaRPr lang="en-US" sz="1350" b="0" i="0" u="none" strike="noStrike" kern="1200" baseline="0" dirty="0" smtClean="0">
                        <a:solidFill>
                          <a:schemeClr val="tx1"/>
                        </a:solidFill>
                        <a:latin typeface="+mn-lt"/>
                        <a:ea typeface="+mn-ea"/>
                        <a:cs typeface="+mn-cs"/>
                      </a:endParaRPr>
                    </a:p>
                    <a:p>
                      <a:r>
                        <a:rPr lang="en-US" sz="1000" b="1" kern="1200" dirty="0" smtClean="0">
                          <a:solidFill>
                            <a:srgbClr val="FF0000"/>
                          </a:solidFill>
                          <a:latin typeface="+mn-lt"/>
                          <a:ea typeface="標楷體" pitchFamily="65" charset="-120"/>
                          <a:cs typeface="+mn-cs"/>
                        </a:rPr>
                        <a:t>Defect unit </a:t>
                      </a:r>
                      <a:r>
                        <a:rPr lang="en-US" sz="1000" b="1" kern="1200" dirty="0" err="1" smtClean="0">
                          <a:solidFill>
                            <a:srgbClr val="FF0000"/>
                          </a:solidFill>
                          <a:latin typeface="+mn-lt"/>
                          <a:ea typeface="標楷體" pitchFamily="65" charset="-120"/>
                          <a:cs typeface="+mn-cs"/>
                        </a:rPr>
                        <a:t>Q’ty</a:t>
                      </a:r>
                      <a:r>
                        <a:rPr lang="en-US" sz="1000" b="1" kern="1200" dirty="0" smtClean="0">
                          <a:solidFill>
                            <a:srgbClr val="FF0000"/>
                          </a:solidFill>
                          <a:latin typeface="+mn-lt"/>
                          <a:ea typeface="標楷體" pitchFamily="65" charset="-120"/>
                          <a:cs typeface="+mn-cs"/>
                        </a:rPr>
                        <a:t> :  2pcs / 756pcs </a:t>
                      </a:r>
                    </a:p>
                    <a:p>
                      <a:r>
                        <a:rPr lang="en-US" sz="1000" b="1" kern="1200" dirty="0" smtClean="0">
                          <a:solidFill>
                            <a:srgbClr val="FF0000"/>
                          </a:solidFill>
                          <a:latin typeface="+mn-lt"/>
                          <a:ea typeface="標楷體" pitchFamily="65" charset="-120"/>
                          <a:cs typeface="+mn-cs"/>
                        </a:rPr>
                        <a:t>Defect rate : 0.26%</a:t>
                      </a:r>
                    </a:p>
                  </a:txBody>
                  <a:tcPr marR="20638" marT="91440" marB="190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762000" rtl="0" eaLnBrk="1" fontAlgn="base" latinLnBrk="0" hangingPunct="1">
                        <a:lnSpc>
                          <a:spcPct val="150000"/>
                        </a:lnSpc>
                        <a:spcBef>
                          <a:spcPct val="20000"/>
                        </a:spcBef>
                        <a:spcAft>
                          <a:spcPct val="0"/>
                        </a:spcAft>
                        <a:buClrTx/>
                        <a:buSzTx/>
                        <a:buFontTx/>
                        <a:buAutoNum type="arabicPeriod"/>
                        <a:tabLst/>
                      </a:pPr>
                      <a:r>
                        <a:rPr lang="en-US" sz="1000" dirty="0" smtClean="0">
                          <a:latin typeface="+mn-lt"/>
                          <a:cs typeface="Calibri" panose="020F0502020204030204" pitchFamily="34" charset="0"/>
                        </a:rPr>
                        <a:t>Check production</a:t>
                      </a:r>
                      <a:r>
                        <a:rPr lang="en-US" sz="1000" baseline="0" dirty="0" smtClean="0">
                          <a:latin typeface="+mn-lt"/>
                          <a:cs typeface="Calibri" panose="020F0502020204030204" pitchFamily="34" charset="0"/>
                        </a:rPr>
                        <a:t> data of products detect t</a:t>
                      </a:r>
                      <a:r>
                        <a:rPr lang="en-US" sz="1000" dirty="0" smtClean="0">
                          <a:latin typeface="+mn-lt"/>
                          <a:cs typeface="Calibri" panose="020F0502020204030204" pitchFamily="34" charset="0"/>
                        </a:rPr>
                        <a:t>wo product was been rework </a:t>
                      </a:r>
                      <a:r>
                        <a:rPr lang="en-US" sz="1000" baseline="0" dirty="0" smtClean="0">
                          <a:latin typeface="+mn-lt"/>
                          <a:cs typeface="Calibri" panose="020F0502020204030204" pitchFamily="34" charset="0"/>
                        </a:rPr>
                        <a:t>cause gasket making AMP_SDA &amp; GND  short  issue. </a:t>
                      </a:r>
                    </a:p>
                    <a:p>
                      <a:pPr marL="0" marR="0" lvl="0" indent="0" algn="l" defTabSz="762000" rtl="0" eaLnBrk="1" fontAlgn="base" latinLnBrk="0" hangingPunct="1">
                        <a:lnSpc>
                          <a:spcPct val="150000"/>
                        </a:lnSpc>
                        <a:spcBef>
                          <a:spcPct val="20000"/>
                        </a:spcBef>
                        <a:spcAft>
                          <a:spcPct val="0"/>
                        </a:spcAft>
                        <a:buClrTx/>
                        <a:buSzTx/>
                        <a:buFontTx/>
                        <a:buNone/>
                        <a:tabLst/>
                      </a:pPr>
                      <a:endParaRPr lang="en-US" sz="1000" dirty="0" smtClean="0">
                        <a:latin typeface="+mn-lt"/>
                        <a:cs typeface="Calibri" panose="020F0502020204030204" pitchFamily="34" charset="0"/>
                      </a:endParaRPr>
                    </a:p>
                    <a:p>
                      <a:pPr marL="0" marR="0" lvl="0" indent="0" algn="l" defTabSz="762000" rtl="0" eaLnBrk="1" fontAlgn="base" latinLnBrk="0" hangingPunct="1">
                        <a:lnSpc>
                          <a:spcPct val="150000"/>
                        </a:lnSpc>
                        <a:spcBef>
                          <a:spcPct val="20000"/>
                        </a:spcBef>
                        <a:spcAft>
                          <a:spcPct val="0"/>
                        </a:spcAft>
                        <a:buClrTx/>
                        <a:buSzTx/>
                        <a:buFontTx/>
                        <a:buNone/>
                        <a:tabLst/>
                      </a:pPr>
                      <a:endParaRPr lang="en-US" sz="1000" dirty="0" smtClean="0">
                        <a:latin typeface="+mn-lt"/>
                        <a:cs typeface="Calibri" panose="020F0502020204030204" pitchFamily="34" charset="0"/>
                      </a:endParaRPr>
                    </a:p>
                    <a:p>
                      <a:pPr marL="0" marR="0" lvl="0" indent="0" algn="l" defTabSz="762000" rtl="0" eaLnBrk="1" fontAlgn="base" latinLnBrk="0" hangingPunct="1">
                        <a:lnSpc>
                          <a:spcPct val="150000"/>
                        </a:lnSpc>
                        <a:spcBef>
                          <a:spcPct val="20000"/>
                        </a:spcBef>
                        <a:spcAft>
                          <a:spcPct val="0"/>
                        </a:spcAft>
                        <a:buClrTx/>
                        <a:buSzTx/>
                        <a:buFontTx/>
                        <a:buNone/>
                        <a:tabLst/>
                      </a:pPr>
                      <a:r>
                        <a:rPr lang="en-US" sz="1000" dirty="0" smtClean="0">
                          <a:latin typeface="+mn-lt"/>
                          <a:cs typeface="Calibri" panose="020F0502020204030204" pitchFamily="34" charset="0"/>
                        </a:rPr>
                        <a:t>2. Check Log test ,</a:t>
                      </a:r>
                      <a:r>
                        <a:rPr lang="en-US" sz="1000" baseline="0" dirty="0" smtClean="0">
                          <a:latin typeface="+mn-lt"/>
                          <a:cs typeface="Calibri" panose="020F0502020204030204" pitchFamily="34" charset="0"/>
                        </a:rPr>
                        <a:t> two product pass all test station =&gt; LED and Button function still working normal before shipping.</a:t>
                      </a:r>
                    </a:p>
                    <a:p>
                      <a:pPr marL="0" marR="0" lvl="0" indent="0" algn="l" defTabSz="762000" rtl="0" eaLnBrk="1" fontAlgn="base" latinLnBrk="0" hangingPunct="1">
                        <a:lnSpc>
                          <a:spcPct val="150000"/>
                        </a:lnSpc>
                        <a:spcBef>
                          <a:spcPct val="20000"/>
                        </a:spcBef>
                        <a:spcAft>
                          <a:spcPct val="0"/>
                        </a:spcAft>
                        <a:buClrTx/>
                        <a:buSzTx/>
                        <a:buFontTx/>
                        <a:buNone/>
                        <a:tabLst/>
                      </a:pPr>
                      <a:endParaRPr lang="en-US" sz="1000" dirty="0" smtClean="0">
                        <a:latin typeface="+mn-lt"/>
                        <a:cs typeface="Calibri" panose="020F0502020204030204" pitchFamily="34" charset="0"/>
                      </a:endParaRPr>
                    </a:p>
                    <a:p>
                      <a:pPr marL="0" marR="0" lvl="0" indent="0" algn="l" defTabSz="762000" rtl="0" eaLnBrk="1" fontAlgn="base" latinLnBrk="0" hangingPunct="1">
                        <a:lnSpc>
                          <a:spcPct val="150000"/>
                        </a:lnSpc>
                        <a:spcBef>
                          <a:spcPct val="20000"/>
                        </a:spcBef>
                        <a:spcAft>
                          <a:spcPct val="0"/>
                        </a:spcAft>
                        <a:buClrTx/>
                        <a:buSzTx/>
                        <a:buFontTx/>
                        <a:buNone/>
                        <a:tabLst/>
                      </a:pPr>
                      <a:r>
                        <a:rPr lang="en-US" sz="1000" b="1" dirty="0" smtClean="0">
                          <a:solidFill>
                            <a:srgbClr val="0000FF"/>
                          </a:solidFill>
                          <a:latin typeface="+mn-lt"/>
                          <a:cs typeface="Calibri" panose="020F0502020204030204" pitchFamily="34" charset="0"/>
                        </a:rPr>
                        <a:t>Summary: </a:t>
                      </a:r>
                      <a:endParaRPr lang="en-US" sz="1000" b="0" dirty="0" smtClean="0">
                        <a:solidFill>
                          <a:schemeClr val="tx1"/>
                        </a:solidFill>
                        <a:latin typeface="+mn-lt"/>
                        <a:cs typeface="Calibri" panose="020F0502020204030204" pitchFamily="34" charset="0"/>
                      </a:endParaRPr>
                    </a:p>
                    <a:p>
                      <a:pPr marL="0" marR="0" lvl="0" indent="0" algn="l" defTabSz="762000" rtl="0" eaLnBrk="1" fontAlgn="base" latinLnBrk="0" hangingPunct="1">
                        <a:lnSpc>
                          <a:spcPct val="150000"/>
                        </a:lnSpc>
                        <a:spcBef>
                          <a:spcPct val="20000"/>
                        </a:spcBef>
                        <a:spcAft>
                          <a:spcPct val="0"/>
                        </a:spcAft>
                        <a:buClrTx/>
                        <a:buSzTx/>
                        <a:buFontTx/>
                        <a:buNone/>
                        <a:tabLst/>
                      </a:pPr>
                      <a:r>
                        <a:rPr lang="en-US" sz="1000" b="0" dirty="0" smtClean="0">
                          <a:solidFill>
                            <a:schemeClr val="tx1"/>
                          </a:solidFill>
                          <a:latin typeface="+mn-lt"/>
                          <a:cs typeface="Calibri" panose="020F0502020204030204" pitchFamily="34" charset="0"/>
                        </a:rPr>
                        <a:t>- The issue could be happen when FFC</a:t>
                      </a:r>
                      <a:r>
                        <a:rPr lang="en-US" sz="1000" b="0" baseline="0" dirty="0" smtClean="0">
                          <a:solidFill>
                            <a:schemeClr val="tx1"/>
                          </a:solidFill>
                          <a:latin typeface="+mn-lt"/>
                          <a:cs typeface="Calibri" panose="020F0502020204030204" pitchFamily="34" charset="0"/>
                        </a:rPr>
                        <a:t> cable folding and release when rework and vibrate of product during shipping time cause damage to cable wire.</a:t>
                      </a:r>
                      <a:endParaRPr lang="en-US" sz="1000" b="1" dirty="0" smtClean="0">
                        <a:solidFill>
                          <a:srgbClr val="0000FF"/>
                        </a:solidFill>
                        <a:latin typeface="+mn-lt"/>
                        <a:cs typeface="Calibri" panose="020F0502020204030204" pitchFamily="34" charset="0"/>
                      </a:endParaRPr>
                    </a:p>
                    <a:p>
                      <a:pPr marL="0" marR="0" lvl="0" indent="0" algn="l" defTabSz="762000" rtl="0" eaLnBrk="1" fontAlgn="base" latinLnBrk="0" hangingPunct="1">
                        <a:lnSpc>
                          <a:spcPct val="150000"/>
                        </a:lnSpc>
                        <a:spcBef>
                          <a:spcPct val="20000"/>
                        </a:spcBef>
                        <a:spcAft>
                          <a:spcPct val="0"/>
                        </a:spcAft>
                        <a:buClrTx/>
                        <a:buSzTx/>
                        <a:buFontTx/>
                        <a:buNone/>
                        <a:tabLst/>
                      </a:pPr>
                      <a:endParaRPr lang="en-US" sz="1000" dirty="0" smtClean="0">
                        <a:latin typeface="+mn-lt"/>
                        <a:cs typeface="Calibri" panose="020F0502020204030204" pitchFamily="34" charset="0"/>
                      </a:endParaRPr>
                    </a:p>
                  </a:txBody>
                  <a:tcPr marR="20638" marT="91440" marB="190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762000" rtl="0" eaLnBrk="1" fontAlgn="base" latinLnBrk="0" hangingPunct="1">
                        <a:lnSpc>
                          <a:spcPct val="100000"/>
                        </a:lnSpc>
                        <a:spcBef>
                          <a:spcPct val="20000"/>
                        </a:spcBef>
                        <a:spcAft>
                          <a:spcPct val="0"/>
                        </a:spcAft>
                        <a:buClrTx/>
                        <a:buSzTx/>
                        <a:buFontTx/>
                        <a:buAutoNum type="arabicPeriod"/>
                        <a:tabLst/>
                      </a:pPr>
                      <a:r>
                        <a:rPr lang="en-US" sz="1000" dirty="0" smtClean="0">
                          <a:latin typeface="+mn-lt"/>
                          <a:cs typeface="Calibri" panose="020F0502020204030204" pitchFamily="34" charset="0"/>
                        </a:rPr>
                        <a:t>Change gasket paste location to edge of PCBA </a:t>
                      </a:r>
                      <a:r>
                        <a:rPr lang="en-US" sz="1000" baseline="0" dirty="0" smtClean="0">
                          <a:latin typeface="+mn-lt"/>
                          <a:cs typeface="Calibri" panose="020F0502020204030204" pitchFamily="34" charset="0"/>
                        </a:rPr>
                        <a:t>to avoid AMP_SDA &amp; GND short.</a:t>
                      </a:r>
                    </a:p>
                    <a:p>
                      <a:pPr marL="0" marR="0" lvl="0" indent="0" algn="l" defTabSz="762000" rtl="0" eaLnBrk="1" fontAlgn="base" latinLnBrk="0" hangingPunct="1">
                        <a:lnSpc>
                          <a:spcPct val="100000"/>
                        </a:lnSpc>
                        <a:spcBef>
                          <a:spcPct val="20000"/>
                        </a:spcBef>
                        <a:spcAft>
                          <a:spcPct val="0"/>
                        </a:spcAft>
                        <a:buClrTx/>
                        <a:buSzTx/>
                        <a:buFontTx/>
                        <a:buAutoNum type="arabicPeriod"/>
                        <a:tabLst/>
                      </a:pPr>
                      <a:endParaRPr lang="en-US" sz="1000" baseline="0" dirty="0" smtClean="0">
                        <a:latin typeface="+mn-lt"/>
                        <a:cs typeface="Calibri" panose="020F0502020204030204" pitchFamily="34" charset="0"/>
                      </a:endParaRPr>
                    </a:p>
                    <a:p>
                      <a:pPr marL="0" marR="0" lvl="0" indent="0" algn="l" defTabSz="762000" rtl="0" eaLnBrk="1" fontAlgn="base" latinLnBrk="0" hangingPunct="1">
                        <a:lnSpc>
                          <a:spcPct val="100000"/>
                        </a:lnSpc>
                        <a:spcBef>
                          <a:spcPct val="20000"/>
                        </a:spcBef>
                        <a:spcAft>
                          <a:spcPct val="0"/>
                        </a:spcAft>
                        <a:buClrTx/>
                        <a:buSzTx/>
                        <a:buFontTx/>
                        <a:buAutoNum type="arabicPeriod"/>
                        <a:tabLst/>
                      </a:pPr>
                      <a:endParaRPr lang="en-US" sz="1000" baseline="0" dirty="0" smtClean="0">
                        <a:latin typeface="+mn-lt"/>
                        <a:cs typeface="Calibri" panose="020F0502020204030204" pitchFamily="34" charset="0"/>
                      </a:endParaRPr>
                    </a:p>
                    <a:p>
                      <a:pPr marL="0" marR="0" lvl="0" indent="0" algn="l" defTabSz="762000" rtl="0" eaLnBrk="1" fontAlgn="base" latinLnBrk="0" hangingPunct="1">
                        <a:lnSpc>
                          <a:spcPct val="100000"/>
                        </a:lnSpc>
                        <a:spcBef>
                          <a:spcPct val="20000"/>
                        </a:spcBef>
                        <a:spcAft>
                          <a:spcPct val="0"/>
                        </a:spcAft>
                        <a:buClrTx/>
                        <a:buSzTx/>
                        <a:buFontTx/>
                        <a:buAutoNum type="arabicPeriod"/>
                        <a:tabLst/>
                      </a:pPr>
                      <a:endParaRPr lang="en-US" sz="1000" baseline="0" dirty="0" smtClean="0">
                        <a:latin typeface="+mn-lt"/>
                        <a:cs typeface="Calibri" panose="020F0502020204030204" pitchFamily="34" charset="0"/>
                      </a:endParaRPr>
                    </a:p>
                    <a:p>
                      <a:pPr marL="0" marR="0" lvl="0" indent="0" algn="l" defTabSz="762000" rtl="0" eaLnBrk="1" fontAlgn="base" latinLnBrk="0" hangingPunct="1">
                        <a:lnSpc>
                          <a:spcPct val="100000"/>
                        </a:lnSpc>
                        <a:spcBef>
                          <a:spcPct val="20000"/>
                        </a:spcBef>
                        <a:spcAft>
                          <a:spcPct val="0"/>
                        </a:spcAft>
                        <a:buClrTx/>
                        <a:buSzTx/>
                        <a:buFontTx/>
                        <a:buAutoNum type="arabicPeriod"/>
                        <a:tabLst/>
                      </a:pPr>
                      <a:endParaRPr lang="en-US" sz="1000" baseline="0" dirty="0" smtClean="0">
                        <a:latin typeface="+mn-lt"/>
                        <a:cs typeface="Calibri" panose="020F0502020204030204" pitchFamily="34" charset="0"/>
                      </a:endParaRPr>
                    </a:p>
                    <a:p>
                      <a:pPr marL="0" marR="0" lvl="0" indent="0" algn="l" defTabSz="762000" rtl="0" eaLnBrk="1" fontAlgn="base" latinLnBrk="0" hangingPunct="1">
                        <a:lnSpc>
                          <a:spcPct val="100000"/>
                        </a:lnSpc>
                        <a:spcBef>
                          <a:spcPct val="20000"/>
                        </a:spcBef>
                        <a:spcAft>
                          <a:spcPct val="0"/>
                        </a:spcAft>
                        <a:buClrTx/>
                        <a:buSzTx/>
                        <a:buFontTx/>
                        <a:buAutoNum type="arabicPeriod"/>
                        <a:tabLst/>
                      </a:pPr>
                      <a:endParaRPr lang="en-US" sz="1000" baseline="0" dirty="0" smtClean="0">
                        <a:latin typeface="+mn-lt"/>
                        <a:cs typeface="Calibri" panose="020F0502020204030204" pitchFamily="34" charset="0"/>
                      </a:endParaRPr>
                    </a:p>
                    <a:p>
                      <a:pPr marL="0" marR="0" lvl="0" indent="0" algn="l" defTabSz="762000" rtl="0" eaLnBrk="1" fontAlgn="base" latinLnBrk="0" hangingPunct="1">
                        <a:lnSpc>
                          <a:spcPct val="100000"/>
                        </a:lnSpc>
                        <a:spcBef>
                          <a:spcPct val="20000"/>
                        </a:spcBef>
                        <a:spcAft>
                          <a:spcPct val="0"/>
                        </a:spcAft>
                        <a:buClrTx/>
                        <a:buSzTx/>
                        <a:buFontTx/>
                        <a:buAutoNum type="arabicPeriod"/>
                        <a:tabLst/>
                      </a:pPr>
                      <a:endParaRPr lang="en-US" sz="1000" baseline="0" dirty="0" smtClean="0">
                        <a:latin typeface="+mn-lt"/>
                        <a:cs typeface="Calibri" panose="020F0502020204030204" pitchFamily="34" charset="0"/>
                      </a:endParaRPr>
                    </a:p>
                    <a:p>
                      <a:pPr marL="0" marR="0" lvl="0" indent="0" algn="l" defTabSz="762000" rtl="0" eaLnBrk="1" fontAlgn="base" latinLnBrk="0" hangingPunct="1">
                        <a:lnSpc>
                          <a:spcPct val="100000"/>
                        </a:lnSpc>
                        <a:spcBef>
                          <a:spcPct val="20000"/>
                        </a:spcBef>
                        <a:spcAft>
                          <a:spcPct val="0"/>
                        </a:spcAft>
                        <a:buClrTx/>
                        <a:buSzTx/>
                        <a:buFontTx/>
                        <a:buAutoNum type="arabicPeriod"/>
                        <a:tabLst/>
                      </a:pPr>
                      <a:endParaRPr lang="en-US" sz="1000" baseline="0" dirty="0" smtClean="0">
                        <a:latin typeface="+mn-lt"/>
                        <a:cs typeface="Calibri" panose="020F0502020204030204" pitchFamily="34" charset="0"/>
                      </a:endParaRPr>
                    </a:p>
                    <a:p>
                      <a:pPr marL="0" marR="0" lvl="0" indent="0" algn="l" defTabSz="762000" rtl="0" eaLnBrk="1" fontAlgn="base" latinLnBrk="0" hangingPunct="1">
                        <a:lnSpc>
                          <a:spcPct val="100000"/>
                        </a:lnSpc>
                        <a:spcBef>
                          <a:spcPct val="20000"/>
                        </a:spcBef>
                        <a:spcAft>
                          <a:spcPct val="0"/>
                        </a:spcAft>
                        <a:buClrTx/>
                        <a:buSzTx/>
                        <a:buFontTx/>
                        <a:buAutoNum type="arabicPeriod"/>
                        <a:tabLst/>
                      </a:pPr>
                      <a:r>
                        <a:rPr lang="en-US" sz="1000" baseline="0" dirty="0" smtClean="0">
                          <a:latin typeface="+mn-lt"/>
                          <a:cs typeface="Calibri" panose="020F0502020204030204" pitchFamily="34" charset="0"/>
                        </a:rPr>
                        <a:t> Change gasket marking on heat spreader  to prevent AMP_SDA &amp; GND  short .</a:t>
                      </a:r>
                    </a:p>
                    <a:p>
                      <a:pPr marL="0" marR="0" lvl="0" indent="0" algn="l" defTabSz="762000" rtl="0" eaLnBrk="1" fontAlgn="base" latinLnBrk="0" hangingPunct="1">
                        <a:lnSpc>
                          <a:spcPct val="100000"/>
                        </a:lnSpc>
                        <a:spcBef>
                          <a:spcPct val="20000"/>
                        </a:spcBef>
                        <a:spcAft>
                          <a:spcPct val="0"/>
                        </a:spcAft>
                        <a:buClrTx/>
                        <a:buSzTx/>
                        <a:buFontTx/>
                        <a:buNone/>
                        <a:tabLst/>
                      </a:pPr>
                      <a:endParaRPr lang="en-US" sz="1000" dirty="0" smtClean="0">
                        <a:latin typeface="+mn-lt"/>
                        <a:cs typeface="Calibri" panose="020F0502020204030204" pitchFamily="34" charset="0"/>
                      </a:endParaRPr>
                    </a:p>
                  </a:txBody>
                  <a:tcPr marR="20638" marT="91440" marB="190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33400" marR="0" lvl="0" indent="-533400" algn="l" defTabSz="762000" rtl="0" eaLnBrk="1" fontAlgn="base" latinLnBrk="0" hangingPunct="1">
                        <a:lnSpc>
                          <a:spcPct val="90000"/>
                        </a:lnSpc>
                        <a:spcBef>
                          <a:spcPct val="20000"/>
                        </a:spcBef>
                        <a:spcAft>
                          <a:spcPct val="0"/>
                        </a:spcAft>
                        <a:buClrTx/>
                        <a:buSzTx/>
                        <a:buFontTx/>
                        <a:buNone/>
                        <a:tabLst/>
                      </a:pPr>
                      <a:r>
                        <a:rPr kumimoji="0" lang="en-US" altLang="zh-TW" sz="900" b="0" i="0" u="none" strike="noStrike" kern="1200" cap="none" normalizeH="0" baseline="0" dirty="0" smtClean="0">
                          <a:ln>
                            <a:noFill/>
                          </a:ln>
                          <a:solidFill>
                            <a:schemeClr val="tx1"/>
                          </a:solidFill>
                          <a:effectLst/>
                          <a:latin typeface="+mn-lt"/>
                          <a:ea typeface="新細明體" charset="-120"/>
                          <a:cs typeface="Times New Roman" pitchFamily="18" charset="0"/>
                        </a:rPr>
                        <a:t>RD: Tom Lee</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33400" marR="0" lvl="0" indent="-533400" algn="ctr" defTabSz="762000" rtl="0" eaLnBrk="1" fontAlgn="base" latinLnBrk="0" hangingPunct="1">
                        <a:lnSpc>
                          <a:spcPct val="90000"/>
                        </a:lnSpc>
                        <a:spcBef>
                          <a:spcPct val="20000"/>
                        </a:spcBef>
                        <a:spcAft>
                          <a:spcPct val="0"/>
                        </a:spcAft>
                        <a:buClrTx/>
                        <a:buSzTx/>
                        <a:buFontTx/>
                        <a:buNone/>
                        <a:tabLst/>
                      </a:pPr>
                      <a:r>
                        <a:rPr kumimoji="0" lang="en-US" altLang="zh-TW" sz="1000" b="0" i="0" u="none" strike="noStrike" kern="1200" cap="none" normalizeH="0" baseline="0" dirty="0" smtClean="0">
                          <a:ln>
                            <a:noFill/>
                          </a:ln>
                          <a:solidFill>
                            <a:schemeClr val="tx1"/>
                          </a:solidFill>
                          <a:effectLst/>
                          <a:latin typeface="+mn-lt"/>
                          <a:ea typeface="新細明體" charset="-120"/>
                          <a:cs typeface="Times New Roman" pitchFamily="18" charset="0"/>
                        </a:rPr>
                        <a:t>TBD</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endParaRPr kumimoji="0" lang="en-US" altLang="zh-TW" sz="1000" b="0" i="0" u="none" strike="noStrike" cap="none" normalizeH="0" baseline="0" dirty="0" smtClean="0">
                        <a:ln>
                          <a:noFill/>
                        </a:ln>
                        <a:solidFill>
                          <a:srgbClr val="0000CC"/>
                        </a:solidFill>
                        <a:effectLst/>
                        <a:latin typeface="+mn-lt"/>
                        <a:ea typeface="新細明體" charset="-120"/>
                        <a:cs typeface="Arial" pitchFamily="34" charset="0"/>
                      </a:endParaRPr>
                    </a:p>
                  </a:txBody>
                  <a:tcPr marL="20638" marR="20638" marT="19050" marB="1905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 name="Rectangle 2"/>
          <p:cNvSpPr/>
          <p:nvPr/>
        </p:nvSpPr>
        <p:spPr bwMode="auto">
          <a:xfrm>
            <a:off x="76089" y="56428"/>
            <a:ext cx="6604797" cy="345315"/>
          </a:xfrm>
          <a:prstGeom prst="rect">
            <a:avLst/>
          </a:prstGeom>
          <a:no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r>
              <a:rPr lang="en-US" sz="2000" b="1" dirty="0" smtClean="0">
                <a:solidFill>
                  <a:srgbClr val="0000FF"/>
                </a:solidFill>
                <a:latin typeface="Calibri" pitchFamily="34" charset="0"/>
                <a:ea typeface="標楷體" pitchFamily="65" charset="-120"/>
              </a:rPr>
              <a:t>2. </a:t>
            </a:r>
            <a:r>
              <a:rPr lang="en-US" altLang="zh-TW" sz="2000" b="1" dirty="0" smtClean="0">
                <a:solidFill>
                  <a:srgbClr val="0000FF"/>
                </a:solidFill>
                <a:latin typeface="Calibri" pitchFamily="34" charset="0"/>
                <a:ea typeface="標楷體" pitchFamily="65" charset="-120"/>
              </a:rPr>
              <a:t>FFC </a:t>
            </a:r>
            <a:r>
              <a:rPr lang="en-US" altLang="zh-TW" sz="2000" b="1" dirty="0" err="1" smtClean="0">
                <a:solidFill>
                  <a:srgbClr val="0000FF"/>
                </a:solidFill>
                <a:latin typeface="Calibri" pitchFamily="34" charset="0"/>
                <a:ea typeface="標楷體" pitchFamily="65" charset="-120"/>
              </a:rPr>
              <a:t>cabledefect</a:t>
            </a:r>
            <a:r>
              <a:rPr lang="en-US" altLang="zh-TW" sz="2000" b="1" dirty="0" smtClean="0">
                <a:solidFill>
                  <a:srgbClr val="0000FF"/>
                </a:solidFill>
                <a:latin typeface="Calibri" pitchFamily="34" charset="0"/>
                <a:ea typeface="標楷體" pitchFamily="65" charset="-120"/>
              </a:rPr>
              <a:t> </a:t>
            </a:r>
            <a:r>
              <a:rPr lang="en-US" altLang="zh-TW" sz="2000" b="1" dirty="0">
                <a:solidFill>
                  <a:srgbClr val="0000FF"/>
                </a:solidFill>
                <a:latin typeface="Calibri" pitchFamily="34" charset="0"/>
                <a:ea typeface="標楷體" pitchFamily="65" charset="-120"/>
              </a:rPr>
              <a:t>- </a:t>
            </a:r>
            <a:r>
              <a:rPr lang="en-US" sz="2000" b="1" dirty="0">
                <a:solidFill>
                  <a:srgbClr val="0000FF"/>
                </a:solidFill>
                <a:latin typeface="Calibri" pitchFamily="34" charset="0"/>
                <a:ea typeface="標楷體" pitchFamily="65" charset="-120"/>
              </a:rPr>
              <a:t>No turn on the LED, No button operation</a:t>
            </a:r>
            <a:r>
              <a:rPr lang="en-US" altLang="zh-TW" sz="2000" b="1" dirty="0">
                <a:solidFill>
                  <a:srgbClr val="0000FF"/>
                </a:solidFill>
                <a:latin typeface="Calibri" pitchFamily="34" charset="0"/>
                <a:ea typeface="標楷體" pitchFamily="65" charset="-120"/>
              </a:rPr>
              <a:t> </a:t>
            </a:r>
            <a:endParaRPr lang="en-US" sz="2000" b="1" dirty="0">
              <a:solidFill>
                <a:srgbClr val="0000FF"/>
              </a:solidFill>
              <a:latin typeface="Calibri" pitchFamily="34" charset="0"/>
              <a:ea typeface="標楷體" pitchFamily="65" charset="-120"/>
            </a:endParaRPr>
          </a:p>
        </p:txBody>
      </p:sp>
      <p:sp>
        <p:nvSpPr>
          <p:cNvPr id="8" name="Oval 7"/>
          <p:cNvSpPr/>
          <p:nvPr/>
        </p:nvSpPr>
        <p:spPr>
          <a:xfrm>
            <a:off x="8562663" y="2702622"/>
            <a:ext cx="343117" cy="322730"/>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FF0000"/>
              </a:solidFill>
            </a:endParaRPr>
          </a:p>
        </p:txBody>
      </p:sp>
      <p:pic>
        <p:nvPicPr>
          <p:cNvPr id="5" name="Picture 4"/>
          <p:cNvPicPr>
            <a:picLocks noChangeAspect="1"/>
          </p:cNvPicPr>
          <p:nvPr/>
        </p:nvPicPr>
        <p:blipFill>
          <a:blip r:embed="rId3"/>
          <a:stretch>
            <a:fillRect/>
          </a:stretch>
        </p:blipFill>
        <p:spPr>
          <a:xfrm>
            <a:off x="95732" y="2687297"/>
            <a:ext cx="1331103" cy="755617"/>
          </a:xfrm>
          <a:prstGeom prst="rect">
            <a:avLst/>
          </a:prstGeom>
        </p:spPr>
      </p:pic>
      <p:pic>
        <p:nvPicPr>
          <p:cNvPr id="9" name="Picture 8"/>
          <p:cNvPicPr>
            <a:picLocks noChangeAspect="1"/>
          </p:cNvPicPr>
          <p:nvPr/>
        </p:nvPicPr>
        <p:blipFill>
          <a:blip r:embed="rId4"/>
          <a:stretch>
            <a:fillRect/>
          </a:stretch>
        </p:blipFill>
        <p:spPr>
          <a:xfrm>
            <a:off x="129312" y="3646597"/>
            <a:ext cx="1263941" cy="570400"/>
          </a:xfrm>
          <a:prstGeom prst="rect">
            <a:avLst/>
          </a:prstGeom>
        </p:spPr>
      </p:pic>
      <p:pic>
        <p:nvPicPr>
          <p:cNvPr id="7"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051506" y="1639329"/>
            <a:ext cx="583971" cy="62607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645534" y="1646411"/>
            <a:ext cx="1349852" cy="618993"/>
          </a:xfrm>
          <a:prstGeom prst="rect">
            <a:avLst/>
          </a:prstGeom>
          <a:noFill/>
          <a:extLst>
            <a:ext uri="{909E8E84-426E-40DD-AFC4-6F175D3DCCD1}">
              <a14:hiddenFill xmlns:a14="http://schemas.microsoft.com/office/drawing/2010/main">
                <a:solidFill>
                  <a:srgbClr val="FFFFFF"/>
                </a:solidFill>
              </a14:hiddenFill>
            </a:ext>
          </a:extLst>
        </p:spPr>
      </p:pic>
      <p:grpSp>
        <p:nvGrpSpPr>
          <p:cNvPr id="14" name="Group 13"/>
          <p:cNvGrpSpPr/>
          <p:nvPr/>
        </p:nvGrpSpPr>
        <p:grpSpPr>
          <a:xfrm>
            <a:off x="4530449" y="1283488"/>
            <a:ext cx="2632352" cy="1173962"/>
            <a:chOff x="357187" y="490796"/>
            <a:chExt cx="8429625" cy="4161907"/>
          </a:xfrm>
        </p:grpSpPr>
        <p:pic>
          <p:nvPicPr>
            <p:cNvPr id="11" name="Picture 10"/>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357187" y="490796"/>
              <a:ext cx="8429625" cy="4161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1965960" y="1783080"/>
              <a:ext cx="1600200" cy="1234440"/>
            </a:xfrm>
            <a:prstGeom prst="rect">
              <a:avLst/>
            </a:prstGeom>
            <a:noFill/>
            <a:ln w="28575">
              <a:solidFill>
                <a:srgbClr val="65EC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134021" y="1294779"/>
              <a:ext cx="1600200" cy="1234440"/>
            </a:xfrm>
            <a:prstGeom prst="rect">
              <a:avLst/>
            </a:prstGeom>
            <a:noFill/>
            <a:ln w="28575">
              <a:solidFill>
                <a:srgbClr val="65EC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4549990" y="1970072"/>
              <a:ext cx="1600200" cy="1234440"/>
            </a:xfrm>
            <a:prstGeom prst="rect">
              <a:avLst/>
            </a:prstGeom>
            <a:noFill/>
            <a:ln w="28575">
              <a:solidFill>
                <a:srgbClr val="65EC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6393578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67"/>
          <p:cNvGraphicFramePr>
            <a:graphicFrameLocks/>
          </p:cNvGraphicFramePr>
          <p:nvPr>
            <p:extLst>
              <p:ext uri="{D42A27DB-BD31-4B8C-83A1-F6EECF244321}">
                <p14:modId xmlns:p14="http://schemas.microsoft.com/office/powerpoint/2010/main" val="1728760403"/>
              </p:ext>
            </p:extLst>
          </p:nvPr>
        </p:nvGraphicFramePr>
        <p:xfrm>
          <a:off x="72736" y="517891"/>
          <a:ext cx="9030074" cy="4262577"/>
        </p:xfrm>
        <a:graphic>
          <a:graphicData uri="http://schemas.openxmlformats.org/drawingml/2006/table">
            <a:tbl>
              <a:tblPr/>
              <a:tblGrid>
                <a:gridCol w="1502064">
                  <a:extLst>
                    <a:ext uri="{9D8B030D-6E8A-4147-A177-3AD203B41FA5}">
                      <a16:colId xmlns:a16="http://schemas.microsoft.com/office/drawing/2014/main" val="20000"/>
                    </a:ext>
                  </a:extLst>
                </a:gridCol>
                <a:gridCol w="2468880">
                  <a:extLst>
                    <a:ext uri="{9D8B030D-6E8A-4147-A177-3AD203B41FA5}">
                      <a16:colId xmlns:a16="http://schemas.microsoft.com/office/drawing/2014/main" val="20001"/>
                    </a:ext>
                  </a:extLst>
                </a:gridCol>
                <a:gridCol w="3244981">
                  <a:extLst>
                    <a:ext uri="{9D8B030D-6E8A-4147-A177-3AD203B41FA5}">
                      <a16:colId xmlns:a16="http://schemas.microsoft.com/office/drawing/2014/main" val="20002"/>
                    </a:ext>
                  </a:extLst>
                </a:gridCol>
                <a:gridCol w="650874">
                  <a:extLst>
                    <a:ext uri="{9D8B030D-6E8A-4147-A177-3AD203B41FA5}">
                      <a16:colId xmlns:a16="http://schemas.microsoft.com/office/drawing/2014/main" val="20003"/>
                    </a:ext>
                  </a:extLst>
                </a:gridCol>
                <a:gridCol w="637390">
                  <a:extLst>
                    <a:ext uri="{9D8B030D-6E8A-4147-A177-3AD203B41FA5}">
                      <a16:colId xmlns:a16="http://schemas.microsoft.com/office/drawing/2014/main" val="20004"/>
                    </a:ext>
                  </a:extLst>
                </a:gridCol>
                <a:gridCol w="525885">
                  <a:extLst>
                    <a:ext uri="{9D8B030D-6E8A-4147-A177-3AD203B41FA5}">
                      <a16:colId xmlns:a16="http://schemas.microsoft.com/office/drawing/2014/main" val="20005"/>
                    </a:ext>
                  </a:extLst>
                </a:gridCol>
              </a:tblGrid>
              <a:tr h="233949">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Issue Description</a:t>
                      </a:r>
                    </a:p>
                  </a:txBody>
                  <a:tcPr marL="20638" marR="20638" marT="19050" marB="1905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Root Cause </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Actions</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Owner</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Due Date</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Status</a:t>
                      </a:r>
                    </a:p>
                  </a:txBody>
                  <a:tcPr marL="20638" marR="20638" marT="19050" marB="1905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028628">
                <a:tc>
                  <a:txBody>
                    <a:bodyPr/>
                    <a:lstStyle/>
                    <a:p>
                      <a:r>
                        <a:rPr lang="en-US" sz="1100" b="1" kern="1200" dirty="0" smtClean="0">
                          <a:solidFill>
                            <a:srgbClr val="FF0000"/>
                          </a:solidFill>
                          <a:latin typeface="+mn-lt"/>
                          <a:ea typeface="標楷體" pitchFamily="65" charset="-120"/>
                          <a:cs typeface="+mn-cs"/>
                        </a:rPr>
                        <a:t>Symptom : Ferrite Core broken after assembly</a:t>
                      </a:r>
                      <a:endParaRPr lang="en-US" altLang="zh-TW" sz="1100" b="1" kern="1200" dirty="0" smtClean="0">
                        <a:solidFill>
                          <a:srgbClr val="FF0000"/>
                        </a:solidFill>
                        <a:latin typeface="+mn-lt"/>
                        <a:ea typeface="標楷體" pitchFamily="65" charset="-120"/>
                        <a:cs typeface="+mn-cs"/>
                      </a:endParaRPr>
                    </a:p>
                    <a:p>
                      <a:pPr marL="0" marR="0" lvl="0" indent="-381000" algn="l" defTabSz="914400" rtl="0" eaLnBrk="1" fontAlgn="base" latinLnBrk="0" hangingPunct="1">
                        <a:lnSpc>
                          <a:spcPct val="150000"/>
                        </a:lnSpc>
                        <a:spcBef>
                          <a:spcPct val="0"/>
                        </a:spcBef>
                        <a:spcAft>
                          <a:spcPct val="0"/>
                        </a:spcAft>
                        <a:buClrTx/>
                        <a:buSzTx/>
                        <a:buFontTx/>
                        <a:buNone/>
                        <a:tabLst/>
                        <a:defRPr/>
                      </a:pPr>
                      <a:r>
                        <a:rPr lang="en-US" altLang="zh-TW" sz="1100" b="1" kern="1200" dirty="0" smtClean="0">
                          <a:solidFill>
                            <a:srgbClr val="FF0000"/>
                          </a:solidFill>
                          <a:latin typeface="+mn-lt"/>
                          <a:ea typeface="標楷體" pitchFamily="65" charset="-120"/>
                          <a:cs typeface="+mn-cs"/>
                        </a:rPr>
                        <a:t>Type: Critical</a:t>
                      </a:r>
                    </a:p>
                    <a:p>
                      <a:r>
                        <a:rPr lang="en-US" sz="1100" b="1" kern="1200" dirty="0" smtClean="0">
                          <a:solidFill>
                            <a:srgbClr val="FF0000"/>
                          </a:solidFill>
                          <a:latin typeface="+mn-lt"/>
                          <a:ea typeface="標楷體" pitchFamily="65" charset="-120"/>
                          <a:cs typeface="+mn-cs"/>
                        </a:rPr>
                        <a:t>Defect unit </a:t>
                      </a:r>
                      <a:r>
                        <a:rPr lang="en-US" sz="1100" b="1" kern="1200" dirty="0" err="1" smtClean="0">
                          <a:solidFill>
                            <a:srgbClr val="FF0000"/>
                          </a:solidFill>
                          <a:latin typeface="+mn-lt"/>
                          <a:ea typeface="標楷體" pitchFamily="65" charset="-120"/>
                          <a:cs typeface="+mn-cs"/>
                        </a:rPr>
                        <a:t>Q’ty</a:t>
                      </a:r>
                      <a:r>
                        <a:rPr lang="en-US" sz="1100" b="1" kern="1200" dirty="0" smtClean="0">
                          <a:solidFill>
                            <a:srgbClr val="FF0000"/>
                          </a:solidFill>
                          <a:latin typeface="+mn-lt"/>
                          <a:ea typeface="標楷體" pitchFamily="65" charset="-120"/>
                          <a:cs typeface="+mn-cs"/>
                        </a:rPr>
                        <a:t> :  Not counted</a:t>
                      </a:r>
                    </a:p>
                    <a:p>
                      <a:r>
                        <a:rPr lang="en-US" sz="1100" b="1" kern="1200" dirty="0" smtClean="0">
                          <a:solidFill>
                            <a:srgbClr val="FF0000"/>
                          </a:solidFill>
                          <a:latin typeface="+mn-lt"/>
                          <a:ea typeface="標楷體" pitchFamily="65" charset="-120"/>
                          <a:cs typeface="+mn-cs"/>
                        </a:rPr>
                        <a:t>Defect rate : about 60%</a:t>
                      </a:r>
                    </a:p>
                  </a:txBody>
                  <a:tcPr marR="20638" marT="91440" marB="190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r>
                        <a:rPr lang="en-US" sz="1050" dirty="0" smtClean="0">
                          <a:latin typeface="+mn-lt"/>
                          <a:cs typeface="Calibri" panose="020F0502020204030204" pitchFamily="34" charset="0"/>
                        </a:rPr>
                        <a:t>1. The gap between Heat spreader AMP bottom and Heat spreader SOC top is 5mm, and the thickness of ferrite core plus sponge is 5mm. The screw1 and screw2 will interfere with sponge.</a:t>
                      </a:r>
                    </a:p>
                    <a:p>
                      <a:endParaRPr lang="en-US" sz="1050" dirty="0" smtClean="0">
                        <a:latin typeface="+mn-lt"/>
                        <a:cs typeface="Calibri" panose="020F0502020204030204" pitchFamily="34" charset="0"/>
                      </a:endParaRPr>
                    </a:p>
                    <a:p>
                      <a:endParaRPr lang="en-US" sz="1050" dirty="0" smtClean="0">
                        <a:latin typeface="+mn-lt"/>
                        <a:cs typeface="Calibri" panose="020F0502020204030204" pitchFamily="34" charset="0"/>
                      </a:endParaRPr>
                    </a:p>
                    <a:p>
                      <a:endParaRPr lang="en-US" sz="1050" dirty="0" smtClean="0">
                        <a:latin typeface="+mn-lt"/>
                        <a:cs typeface="Calibri" panose="020F0502020204030204" pitchFamily="34" charset="0"/>
                      </a:endParaRPr>
                    </a:p>
                    <a:p>
                      <a:endParaRPr lang="en-US" sz="1050" dirty="0" smtClean="0">
                        <a:latin typeface="+mn-lt"/>
                        <a:cs typeface="Calibri" panose="020F0502020204030204" pitchFamily="34" charset="0"/>
                      </a:endParaRPr>
                    </a:p>
                    <a:p>
                      <a:endParaRPr lang="en-US" sz="1050" dirty="0" smtClean="0">
                        <a:latin typeface="+mn-lt"/>
                        <a:cs typeface="Calibri" panose="020F0502020204030204" pitchFamily="34" charset="0"/>
                      </a:endParaRPr>
                    </a:p>
                    <a:p>
                      <a:r>
                        <a:rPr lang="en-US" sz="1050" dirty="0" smtClean="0">
                          <a:latin typeface="+mn-lt"/>
                          <a:cs typeface="Calibri" panose="020F0502020204030204" pitchFamily="34" charset="0"/>
                        </a:rPr>
                        <a:t>2.</a:t>
                      </a:r>
                      <a:r>
                        <a:rPr lang="en-US" sz="1050" baseline="0" dirty="0" smtClean="0">
                          <a:latin typeface="+mn-lt"/>
                          <a:cs typeface="Calibri" panose="020F0502020204030204" pitchFamily="34" charset="0"/>
                        </a:rPr>
                        <a:t> </a:t>
                      </a:r>
                      <a:r>
                        <a:rPr lang="en-US" sz="1050" dirty="0" smtClean="0">
                          <a:latin typeface="+mn-lt"/>
                          <a:cs typeface="Calibri" panose="020F0502020204030204" pitchFamily="34" charset="0"/>
                        </a:rPr>
                        <a:t>Ferrite core interferes only with screw2 </a:t>
                      </a:r>
                    </a:p>
                    <a:p>
                      <a:r>
                        <a:rPr lang="en-US" sz="1050" dirty="0" smtClean="0">
                          <a:latin typeface="+mn-lt"/>
                          <a:cs typeface="Calibri" panose="020F0502020204030204" pitchFamily="34" charset="0"/>
                        </a:rPr>
                        <a:t>After locking top cover and bottom cover 6 times, the ferrite core is still undamaged.</a:t>
                      </a:r>
                    </a:p>
                    <a:p>
                      <a:r>
                        <a:rPr lang="en-US" sz="1050" dirty="0" smtClean="0">
                          <a:latin typeface="+mn-lt"/>
                          <a:cs typeface="Calibri" panose="020F0502020204030204" pitchFamily="34" charset="0"/>
                        </a:rPr>
                        <a:t>3. Interference between ferrite core and screw1 &amp; screw2 </a:t>
                      </a:r>
                    </a:p>
                    <a:p>
                      <a:r>
                        <a:rPr lang="en-US" sz="1050" dirty="0" smtClean="0">
                          <a:latin typeface="+mn-lt"/>
                          <a:cs typeface="Calibri" panose="020F0502020204030204" pitchFamily="34" charset="0"/>
                        </a:rPr>
                        <a:t>4. After locking top cover and bottom cover, the ferrite core is damaged</a:t>
                      </a:r>
                    </a:p>
                  </a:txBody>
                  <a:tcPr marR="20638" marT="91440" marB="190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indent="0">
                        <a:buFont typeface="Wingdings" panose="05000000000000000000" pitchFamily="2" charset="2"/>
                        <a:buNone/>
                      </a:pPr>
                      <a:r>
                        <a:rPr lang="en-US" sz="1050" b="0" baseline="0" dirty="0" smtClean="0">
                          <a:solidFill>
                            <a:schemeClr val="tx1"/>
                          </a:solidFill>
                          <a:latin typeface="+mn-lt"/>
                          <a:cs typeface="Calibri" panose="020F0502020204030204" pitchFamily="34" charset="0"/>
                        </a:rPr>
                        <a:t>1. Remove the screw1 when using a short FFC cable, and paste a sponge(10*10*1mm) on the screw boss to avoid audible noise.</a:t>
                      </a:r>
                    </a:p>
                    <a:p>
                      <a:pPr marL="0" indent="0">
                        <a:buFont typeface="Wingdings" panose="05000000000000000000" pitchFamily="2" charset="2"/>
                        <a:buNone/>
                      </a:pPr>
                      <a:endParaRPr lang="en-US" sz="1050" b="1" dirty="0" smtClean="0">
                        <a:solidFill>
                          <a:schemeClr val="tx1"/>
                        </a:solidFill>
                        <a:latin typeface="+mn-lt"/>
                        <a:cs typeface="Calibri" panose="020F0502020204030204" pitchFamily="34" charset="0"/>
                      </a:endParaRPr>
                    </a:p>
                    <a:p>
                      <a:pPr marL="0" indent="0">
                        <a:buFont typeface="Wingdings" panose="05000000000000000000" pitchFamily="2" charset="2"/>
                        <a:buNone/>
                      </a:pPr>
                      <a:endParaRPr lang="en-US" sz="1050" b="1" dirty="0" smtClean="0">
                        <a:solidFill>
                          <a:schemeClr val="tx1"/>
                        </a:solidFill>
                        <a:latin typeface="+mn-lt"/>
                        <a:cs typeface="Calibri" panose="020F0502020204030204" pitchFamily="34" charset="0"/>
                      </a:endParaRPr>
                    </a:p>
                    <a:p>
                      <a:pPr marL="0" indent="0">
                        <a:buFont typeface="Wingdings" panose="05000000000000000000" pitchFamily="2" charset="2"/>
                        <a:buNone/>
                      </a:pPr>
                      <a:endParaRPr lang="en-US" sz="1050" b="1" dirty="0" smtClean="0">
                        <a:solidFill>
                          <a:schemeClr val="tx1"/>
                        </a:solidFill>
                        <a:latin typeface="+mn-lt"/>
                        <a:cs typeface="Calibri" panose="020F0502020204030204" pitchFamily="34" charset="0"/>
                      </a:endParaRPr>
                    </a:p>
                    <a:p>
                      <a:pPr marL="0" indent="0">
                        <a:buFont typeface="Wingdings" panose="05000000000000000000" pitchFamily="2" charset="2"/>
                        <a:buNone/>
                      </a:pPr>
                      <a:endParaRPr lang="en-US" sz="1050" b="1" dirty="0" smtClean="0">
                        <a:solidFill>
                          <a:schemeClr val="tx1"/>
                        </a:solidFill>
                        <a:latin typeface="+mn-lt"/>
                        <a:cs typeface="Calibri" panose="020F0502020204030204" pitchFamily="34" charset="0"/>
                      </a:endParaRPr>
                    </a:p>
                    <a:p>
                      <a:pPr marL="0" indent="0">
                        <a:buFont typeface="Wingdings" panose="05000000000000000000" pitchFamily="2" charset="2"/>
                        <a:buNone/>
                      </a:pPr>
                      <a:endParaRPr lang="en-US" sz="1050" b="1" dirty="0" smtClean="0">
                        <a:solidFill>
                          <a:schemeClr val="tx1"/>
                        </a:solidFill>
                        <a:latin typeface="+mn-lt"/>
                        <a:cs typeface="Calibri" panose="020F0502020204030204" pitchFamily="34" charset="0"/>
                      </a:endParaRPr>
                    </a:p>
                    <a:p>
                      <a:pPr marL="0" indent="0">
                        <a:buFont typeface="Wingdings" panose="05000000000000000000" pitchFamily="2" charset="2"/>
                        <a:buNone/>
                      </a:pPr>
                      <a:endParaRPr lang="en-US" sz="1050" b="1" dirty="0" smtClean="0">
                        <a:solidFill>
                          <a:schemeClr val="tx1"/>
                        </a:solidFill>
                        <a:latin typeface="+mn-lt"/>
                        <a:cs typeface="Calibri" panose="020F0502020204030204" pitchFamily="34" charset="0"/>
                      </a:endParaRPr>
                    </a:p>
                    <a:p>
                      <a:pPr marL="0" indent="0">
                        <a:buFont typeface="Wingdings" panose="05000000000000000000" pitchFamily="2" charset="2"/>
                        <a:buNone/>
                      </a:pPr>
                      <a:endParaRPr lang="en-US" sz="1050" b="1" dirty="0" smtClean="0">
                        <a:solidFill>
                          <a:schemeClr val="tx1"/>
                        </a:solidFill>
                        <a:latin typeface="+mn-lt"/>
                        <a:cs typeface="Calibri" panose="020F0502020204030204" pitchFamily="34" charset="0"/>
                      </a:endParaRPr>
                    </a:p>
                    <a:p>
                      <a:pPr marL="0" indent="0">
                        <a:buFont typeface="Wingdings" panose="05000000000000000000" pitchFamily="2" charset="2"/>
                        <a:buNone/>
                      </a:pPr>
                      <a:endParaRPr lang="en-US" sz="1050" b="1" dirty="0" smtClean="0">
                        <a:solidFill>
                          <a:schemeClr val="tx1"/>
                        </a:solidFill>
                        <a:latin typeface="+mn-lt"/>
                        <a:cs typeface="Calibri" panose="020F0502020204030204" pitchFamily="34" charset="0"/>
                      </a:endParaRPr>
                    </a:p>
                    <a:p>
                      <a:pPr marL="0" indent="0">
                        <a:buFont typeface="Wingdings" panose="05000000000000000000" pitchFamily="2" charset="2"/>
                        <a:buNone/>
                      </a:pPr>
                      <a:endParaRPr lang="en-US" sz="1050" b="1" dirty="0" smtClean="0">
                        <a:solidFill>
                          <a:schemeClr val="tx1"/>
                        </a:solidFill>
                        <a:latin typeface="+mn-lt"/>
                        <a:cs typeface="Calibri" panose="020F0502020204030204" pitchFamily="34" charset="0"/>
                      </a:endParaRPr>
                    </a:p>
                    <a:p>
                      <a:pPr marL="0" indent="0">
                        <a:buFont typeface="Wingdings" panose="05000000000000000000" pitchFamily="2" charset="2"/>
                        <a:buNone/>
                      </a:pPr>
                      <a:endParaRPr lang="en-US" sz="1050" b="1" dirty="0" smtClean="0">
                        <a:solidFill>
                          <a:schemeClr val="tx1"/>
                        </a:solidFill>
                        <a:latin typeface="+mn-lt"/>
                        <a:cs typeface="Calibri" panose="020F0502020204030204" pitchFamily="34" charset="0"/>
                      </a:endParaRPr>
                    </a:p>
                    <a:p>
                      <a:pPr marL="0" indent="0">
                        <a:buFont typeface="Wingdings" panose="05000000000000000000" pitchFamily="2" charset="2"/>
                        <a:buNone/>
                      </a:pPr>
                      <a:endParaRPr lang="en-US" sz="1050" b="1" dirty="0" smtClean="0">
                        <a:solidFill>
                          <a:schemeClr val="tx1"/>
                        </a:solidFill>
                        <a:latin typeface="+mn-lt"/>
                        <a:cs typeface="Calibri" panose="020F0502020204030204" pitchFamily="34" charset="0"/>
                      </a:endParaRPr>
                    </a:p>
                    <a:p>
                      <a:pPr marL="0" indent="0">
                        <a:buFont typeface="Wingdings" panose="05000000000000000000" pitchFamily="2" charset="2"/>
                        <a:buNone/>
                      </a:pPr>
                      <a:r>
                        <a:rPr lang="en-US" sz="1050" b="0" kern="1200" dirty="0" smtClean="0">
                          <a:solidFill>
                            <a:schemeClr val="tx1"/>
                          </a:solidFill>
                          <a:latin typeface="+mn-lt"/>
                          <a:ea typeface="+mn-ea"/>
                          <a:cs typeface="Calibri" panose="020F0502020204030204" pitchFamily="34" charset="0"/>
                        </a:rPr>
                        <a:t>2. Lengthen FFC cable, and fix ferrite core on top cover with 3M tape to avoid screws conflict.</a:t>
                      </a:r>
                    </a:p>
                    <a:p>
                      <a:pPr marL="0" indent="0">
                        <a:buFont typeface="Wingdings" panose="05000000000000000000" pitchFamily="2" charset="2"/>
                        <a:buNone/>
                      </a:pPr>
                      <a:endParaRPr lang="en-US" sz="1050" b="0" kern="1200" dirty="0" smtClean="0">
                        <a:solidFill>
                          <a:schemeClr val="tx1"/>
                        </a:solidFill>
                        <a:latin typeface="+mn-lt"/>
                        <a:ea typeface="+mn-ea"/>
                        <a:cs typeface="Calibri" panose="020F0502020204030204" pitchFamily="34" charset="0"/>
                      </a:endParaRPr>
                    </a:p>
                  </a:txBody>
                  <a:tcPr marR="20638" marT="91440" marB="190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33400" marR="0" lvl="0" indent="-533400" algn="l" defTabSz="762000" rtl="0" eaLnBrk="1" fontAlgn="base" latinLnBrk="0" hangingPunct="1">
                        <a:lnSpc>
                          <a:spcPct val="90000"/>
                        </a:lnSpc>
                        <a:spcBef>
                          <a:spcPct val="20000"/>
                        </a:spcBef>
                        <a:spcAft>
                          <a:spcPct val="0"/>
                        </a:spcAft>
                        <a:buClrTx/>
                        <a:buSzTx/>
                        <a:buFontTx/>
                        <a:buNone/>
                        <a:tabLst/>
                      </a:pPr>
                      <a:r>
                        <a:rPr kumimoji="0" lang="en-US" altLang="zh-TW" sz="900" b="0" i="0" u="none" strike="noStrike" kern="1200" cap="none" normalizeH="0" baseline="0" dirty="0" smtClean="0">
                          <a:ln>
                            <a:noFill/>
                          </a:ln>
                          <a:solidFill>
                            <a:schemeClr val="tx1"/>
                          </a:solidFill>
                          <a:effectLst/>
                          <a:latin typeface="+mn-lt"/>
                          <a:ea typeface="新細明體" charset="-120"/>
                          <a:cs typeface="Times New Roman" pitchFamily="18" charset="0"/>
                        </a:rPr>
                        <a:t>RD: Jim Chen</a:t>
                      </a:r>
                    </a:p>
                    <a:p>
                      <a:pPr marL="533400" marR="0" lvl="0" indent="-533400" algn="l" defTabSz="762000" rtl="0" eaLnBrk="1" fontAlgn="base" latinLnBrk="0" hangingPunct="1">
                        <a:lnSpc>
                          <a:spcPct val="90000"/>
                        </a:lnSpc>
                        <a:spcBef>
                          <a:spcPct val="20000"/>
                        </a:spcBef>
                        <a:spcAft>
                          <a:spcPct val="0"/>
                        </a:spcAft>
                        <a:buClrTx/>
                        <a:buSzTx/>
                        <a:buFontTx/>
                        <a:buNone/>
                        <a:tabLst/>
                      </a:pPr>
                      <a:r>
                        <a:rPr kumimoji="0" lang="en-US" altLang="zh-TW" sz="900" b="0" i="0" u="none" strike="noStrike" kern="1200" cap="none" normalizeH="0" baseline="0" dirty="0" smtClean="0">
                          <a:ln>
                            <a:noFill/>
                          </a:ln>
                          <a:solidFill>
                            <a:schemeClr val="tx1"/>
                          </a:solidFill>
                          <a:effectLst/>
                          <a:latin typeface="+mn-lt"/>
                          <a:ea typeface="新細明體" charset="-120"/>
                          <a:cs typeface="Times New Roman" pitchFamily="18" charset="0"/>
                        </a:rPr>
                        <a:t>Sean Chiang</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33400" marR="0" lvl="0" indent="-533400" algn="l" defTabSz="762000" rtl="0" eaLnBrk="1" fontAlgn="base" latinLnBrk="0" hangingPunct="1">
                        <a:lnSpc>
                          <a:spcPct val="90000"/>
                        </a:lnSpc>
                        <a:spcBef>
                          <a:spcPct val="20000"/>
                        </a:spcBef>
                        <a:spcAft>
                          <a:spcPct val="0"/>
                        </a:spcAft>
                        <a:buClrTx/>
                        <a:buSzTx/>
                        <a:buFontTx/>
                        <a:buNone/>
                        <a:tabLst/>
                      </a:pPr>
                      <a:r>
                        <a:rPr kumimoji="0" lang="en-US" altLang="zh-TW" sz="1100" b="0" i="0" u="none" strike="noStrike" kern="1200" cap="none" normalizeH="0" baseline="0" dirty="0" smtClean="0">
                          <a:ln>
                            <a:noFill/>
                          </a:ln>
                          <a:solidFill>
                            <a:schemeClr val="tx1"/>
                          </a:solidFill>
                          <a:effectLst/>
                          <a:latin typeface="+mn-lt"/>
                          <a:ea typeface="新細明體" charset="-120"/>
                          <a:cs typeface="Times New Roman" pitchFamily="18" charset="0"/>
                        </a:rPr>
                        <a:t> 2</a:t>
                      </a:r>
                      <a:r>
                        <a:rPr kumimoji="0" lang="en-US" altLang="zh-TW" sz="1100" b="0" i="0" u="none" strike="noStrike" kern="1200" cap="none" normalizeH="0" baseline="30000" dirty="0" smtClean="0">
                          <a:ln>
                            <a:noFill/>
                          </a:ln>
                          <a:solidFill>
                            <a:schemeClr val="tx1"/>
                          </a:solidFill>
                          <a:effectLst/>
                          <a:latin typeface="+mn-lt"/>
                          <a:ea typeface="新細明體" charset="-120"/>
                          <a:cs typeface="Times New Roman" pitchFamily="18" charset="0"/>
                        </a:rPr>
                        <a:t>nd</a:t>
                      </a:r>
                      <a:r>
                        <a:rPr kumimoji="0" lang="en-US" altLang="zh-TW" sz="1100" b="0" i="0" u="none" strike="noStrike" kern="1200" cap="none" normalizeH="0" baseline="0" dirty="0" smtClean="0">
                          <a:ln>
                            <a:noFill/>
                          </a:ln>
                          <a:solidFill>
                            <a:schemeClr val="tx1"/>
                          </a:solidFill>
                          <a:effectLst/>
                          <a:latin typeface="+mn-lt"/>
                          <a:ea typeface="新細明體" charset="-120"/>
                          <a:cs typeface="Times New Roman" pitchFamily="18" charset="0"/>
                        </a:rPr>
                        <a:t> MP</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endParaRPr kumimoji="0" lang="en-US" altLang="zh-TW" sz="1100" b="0" i="0" u="none" strike="noStrike" cap="none" normalizeH="0" baseline="0" dirty="0" smtClean="0">
                        <a:ln>
                          <a:noFill/>
                        </a:ln>
                        <a:solidFill>
                          <a:srgbClr val="0000CC"/>
                        </a:solidFill>
                        <a:effectLst/>
                        <a:latin typeface="+mn-lt"/>
                        <a:ea typeface="新細明體" charset="-120"/>
                        <a:cs typeface="Arial" pitchFamily="34" charset="0"/>
                      </a:endParaRPr>
                    </a:p>
                  </a:txBody>
                  <a:tcPr marL="20638" marR="20638" marT="19050" marB="1905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 name="Rectangle 2"/>
          <p:cNvSpPr/>
          <p:nvPr/>
        </p:nvSpPr>
        <p:spPr bwMode="auto">
          <a:xfrm>
            <a:off x="72735" y="97068"/>
            <a:ext cx="4737803" cy="343310"/>
          </a:xfrm>
          <a:prstGeom prst="rect">
            <a:avLst/>
          </a:prstGeom>
          <a:no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r>
              <a:rPr lang="en-US" sz="2000" b="1" dirty="0">
                <a:solidFill>
                  <a:srgbClr val="0000FF"/>
                </a:solidFill>
                <a:latin typeface="Calibri" pitchFamily="34" charset="0"/>
                <a:ea typeface="標楷體" pitchFamily="65" charset="-120"/>
              </a:rPr>
              <a:t>3. </a:t>
            </a:r>
            <a:r>
              <a:rPr lang="en-US" altLang="zh-TW" sz="2000" b="1" dirty="0">
                <a:solidFill>
                  <a:srgbClr val="0000FF"/>
                </a:solidFill>
                <a:latin typeface="Calibri" pitchFamily="34" charset="0"/>
                <a:ea typeface="標楷體" pitchFamily="65" charset="-120"/>
              </a:rPr>
              <a:t>Ferrite Core broken after assembly</a:t>
            </a:r>
            <a:endParaRPr kumimoji="1" lang="en-US" sz="2000" i="0" u="none" strike="noStrike" cap="none" normalizeH="0" baseline="0" dirty="0" smtClean="0">
              <a:ln>
                <a:noFill/>
              </a:ln>
              <a:solidFill>
                <a:schemeClr val="tx1"/>
              </a:solidFill>
              <a:effectLst/>
              <a:latin typeface="Arial" pitchFamily="34" charset="0"/>
              <a:ea typeface="新細明體" pitchFamily="18" charset="-120"/>
              <a:cs typeface="Arial" pitchFamily="34" charset="0"/>
            </a:endParaRPr>
          </a:p>
        </p:txBody>
      </p:sp>
      <p:sp>
        <p:nvSpPr>
          <p:cNvPr id="8" name="Oval 7"/>
          <p:cNvSpPr/>
          <p:nvPr/>
        </p:nvSpPr>
        <p:spPr>
          <a:xfrm>
            <a:off x="8656928" y="2554019"/>
            <a:ext cx="343117" cy="322730"/>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FF0000"/>
              </a:solidFill>
            </a:endParaRPr>
          </a:p>
        </p:txBody>
      </p:sp>
      <p:pic>
        <p:nvPicPr>
          <p:cNvPr id="12" name="Picture 11"/>
          <p:cNvPicPr>
            <a:picLocks noChangeAspect="1"/>
          </p:cNvPicPr>
          <p:nvPr/>
        </p:nvPicPr>
        <p:blipFill>
          <a:blip r:embed="rId3"/>
          <a:stretch>
            <a:fillRect/>
          </a:stretch>
        </p:blipFill>
        <p:spPr>
          <a:xfrm>
            <a:off x="132811" y="2554019"/>
            <a:ext cx="1346131" cy="656875"/>
          </a:xfrm>
          <a:prstGeom prst="rect">
            <a:avLst/>
          </a:prstGeom>
        </p:spPr>
      </p:pic>
      <p:pic>
        <p:nvPicPr>
          <p:cNvPr id="16" name="Picture 15"/>
          <p:cNvPicPr>
            <a:picLocks noChangeAspect="1"/>
          </p:cNvPicPr>
          <p:nvPr/>
        </p:nvPicPr>
        <p:blipFill>
          <a:blip r:embed="rId4"/>
          <a:stretch>
            <a:fillRect/>
          </a:stretch>
        </p:blipFill>
        <p:spPr>
          <a:xfrm>
            <a:off x="132811" y="3288407"/>
            <a:ext cx="1346131" cy="1003796"/>
          </a:xfrm>
          <a:prstGeom prst="rect">
            <a:avLst/>
          </a:prstGeom>
        </p:spPr>
      </p:pic>
      <p:pic>
        <p:nvPicPr>
          <p:cNvPr id="4" name="Picture 3"/>
          <p:cNvPicPr>
            <a:picLocks noChangeAspect="1"/>
          </p:cNvPicPr>
          <p:nvPr/>
        </p:nvPicPr>
        <p:blipFill>
          <a:blip r:embed="rId5"/>
          <a:stretch>
            <a:fillRect/>
          </a:stretch>
        </p:blipFill>
        <p:spPr>
          <a:xfrm>
            <a:off x="1599300" y="1638918"/>
            <a:ext cx="2437241" cy="810140"/>
          </a:xfrm>
          <a:prstGeom prst="rect">
            <a:avLst/>
          </a:prstGeom>
        </p:spPr>
      </p:pic>
      <p:pic>
        <p:nvPicPr>
          <p:cNvPr id="5" name="Picture 4"/>
          <p:cNvPicPr>
            <a:picLocks noChangeAspect="1"/>
          </p:cNvPicPr>
          <p:nvPr/>
        </p:nvPicPr>
        <p:blipFill>
          <a:blip r:embed="rId6"/>
          <a:stretch>
            <a:fillRect/>
          </a:stretch>
        </p:blipFill>
        <p:spPr>
          <a:xfrm>
            <a:off x="1599300" y="3589910"/>
            <a:ext cx="2431254" cy="916776"/>
          </a:xfrm>
          <a:prstGeom prst="rect">
            <a:avLst/>
          </a:prstGeom>
        </p:spPr>
      </p:pic>
      <p:pic>
        <p:nvPicPr>
          <p:cNvPr id="6" name="Picture 5"/>
          <p:cNvPicPr>
            <a:picLocks noChangeAspect="1"/>
          </p:cNvPicPr>
          <p:nvPr/>
        </p:nvPicPr>
        <p:blipFill>
          <a:blip r:embed="rId7"/>
          <a:stretch>
            <a:fillRect/>
          </a:stretch>
        </p:blipFill>
        <p:spPr>
          <a:xfrm>
            <a:off x="4750758" y="1334102"/>
            <a:ext cx="1724848" cy="1739632"/>
          </a:xfrm>
          <a:prstGeom prst="rect">
            <a:avLst/>
          </a:prstGeom>
        </p:spPr>
      </p:pic>
      <p:grpSp>
        <p:nvGrpSpPr>
          <p:cNvPr id="9" name="Group 8"/>
          <p:cNvGrpSpPr/>
          <p:nvPr/>
        </p:nvGrpSpPr>
        <p:grpSpPr>
          <a:xfrm>
            <a:off x="4782286" y="3533353"/>
            <a:ext cx="1661792" cy="1029890"/>
            <a:chOff x="4750758" y="3750578"/>
            <a:chExt cx="1661792" cy="1029890"/>
          </a:xfrm>
        </p:grpSpPr>
        <p:pic>
          <p:nvPicPr>
            <p:cNvPr id="11" name="圖片 11"/>
            <p:cNvPicPr>
              <a:picLocks noChangeAspect="1"/>
            </p:cNvPicPr>
            <p:nvPr/>
          </p:nvPicPr>
          <p:blipFill>
            <a:blip r:embed="rId8"/>
            <a:stretch>
              <a:fillRect/>
            </a:stretch>
          </p:blipFill>
          <p:spPr>
            <a:xfrm>
              <a:off x="4750758" y="3750578"/>
              <a:ext cx="1661792" cy="1029890"/>
            </a:xfrm>
            <a:prstGeom prst="rect">
              <a:avLst/>
            </a:prstGeom>
          </p:spPr>
        </p:pic>
        <p:sp>
          <p:nvSpPr>
            <p:cNvPr id="7" name="Rectangle 6"/>
            <p:cNvSpPr/>
            <p:nvPr/>
          </p:nvSpPr>
          <p:spPr>
            <a:xfrm>
              <a:off x="5517356" y="4048298"/>
              <a:ext cx="473869" cy="314152"/>
            </a:xfrm>
            <a:prstGeom prst="rect">
              <a:avLst/>
            </a:prstGeom>
            <a:noFill/>
            <a:ln>
              <a:solidFill>
                <a:srgbClr val="65EC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3696801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67"/>
          <p:cNvGraphicFramePr>
            <a:graphicFrameLocks/>
          </p:cNvGraphicFramePr>
          <p:nvPr>
            <p:extLst>
              <p:ext uri="{D42A27DB-BD31-4B8C-83A1-F6EECF244321}">
                <p14:modId xmlns:p14="http://schemas.microsoft.com/office/powerpoint/2010/main" val="4088143942"/>
              </p:ext>
            </p:extLst>
          </p:nvPr>
        </p:nvGraphicFramePr>
        <p:xfrm>
          <a:off x="72736" y="509653"/>
          <a:ext cx="9030074" cy="4395912"/>
        </p:xfrm>
        <a:graphic>
          <a:graphicData uri="http://schemas.openxmlformats.org/drawingml/2006/table">
            <a:tbl>
              <a:tblPr/>
              <a:tblGrid>
                <a:gridCol w="1502064">
                  <a:extLst>
                    <a:ext uri="{9D8B030D-6E8A-4147-A177-3AD203B41FA5}">
                      <a16:colId xmlns:a16="http://schemas.microsoft.com/office/drawing/2014/main" val="20000"/>
                    </a:ext>
                  </a:extLst>
                </a:gridCol>
                <a:gridCol w="2468880">
                  <a:extLst>
                    <a:ext uri="{9D8B030D-6E8A-4147-A177-3AD203B41FA5}">
                      <a16:colId xmlns:a16="http://schemas.microsoft.com/office/drawing/2014/main" val="20001"/>
                    </a:ext>
                  </a:extLst>
                </a:gridCol>
                <a:gridCol w="3244981">
                  <a:extLst>
                    <a:ext uri="{9D8B030D-6E8A-4147-A177-3AD203B41FA5}">
                      <a16:colId xmlns:a16="http://schemas.microsoft.com/office/drawing/2014/main" val="20002"/>
                    </a:ext>
                  </a:extLst>
                </a:gridCol>
                <a:gridCol w="750108">
                  <a:extLst>
                    <a:ext uri="{9D8B030D-6E8A-4147-A177-3AD203B41FA5}">
                      <a16:colId xmlns:a16="http://schemas.microsoft.com/office/drawing/2014/main" val="20003"/>
                    </a:ext>
                  </a:extLst>
                </a:gridCol>
                <a:gridCol w="538156">
                  <a:extLst>
                    <a:ext uri="{9D8B030D-6E8A-4147-A177-3AD203B41FA5}">
                      <a16:colId xmlns:a16="http://schemas.microsoft.com/office/drawing/2014/main" val="20004"/>
                    </a:ext>
                  </a:extLst>
                </a:gridCol>
                <a:gridCol w="525885">
                  <a:extLst>
                    <a:ext uri="{9D8B030D-6E8A-4147-A177-3AD203B41FA5}">
                      <a16:colId xmlns:a16="http://schemas.microsoft.com/office/drawing/2014/main" val="20005"/>
                    </a:ext>
                  </a:extLst>
                </a:gridCol>
              </a:tblGrid>
              <a:tr h="233949">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Issue Description</a:t>
                      </a:r>
                    </a:p>
                  </a:txBody>
                  <a:tcPr marL="20638" marR="20638" marT="19050" marB="1905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Root Cause </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Actions</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Owner</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Due Date</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Status</a:t>
                      </a:r>
                    </a:p>
                  </a:txBody>
                  <a:tcPr marL="20638" marR="20638" marT="19050" marB="1905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028628">
                <a:tc>
                  <a:txBody>
                    <a:bodyPr/>
                    <a:lstStyle/>
                    <a:p>
                      <a:pPr marL="0" marR="0" lvl="0" indent="-381000" algn="l" defTabSz="914400" rtl="0" eaLnBrk="1" fontAlgn="base" latinLnBrk="0" hangingPunct="1">
                        <a:lnSpc>
                          <a:spcPct val="150000"/>
                        </a:lnSpc>
                        <a:spcBef>
                          <a:spcPct val="0"/>
                        </a:spcBef>
                        <a:spcAft>
                          <a:spcPct val="0"/>
                        </a:spcAft>
                        <a:buClrTx/>
                        <a:buSzTx/>
                        <a:buFontTx/>
                        <a:buNone/>
                        <a:tabLst/>
                        <a:defRPr/>
                      </a:pPr>
                      <a:r>
                        <a:rPr lang="en-US" sz="1100" b="1" kern="1200" dirty="0" smtClean="0">
                          <a:solidFill>
                            <a:srgbClr val="FF0000"/>
                          </a:solidFill>
                          <a:latin typeface="+mn-lt"/>
                          <a:ea typeface="標楷體" pitchFamily="65" charset="-120"/>
                          <a:cs typeface="+mn-cs"/>
                        </a:rPr>
                        <a:t>Inner sheet missing on the carton box</a:t>
                      </a:r>
                    </a:p>
                    <a:p>
                      <a:pPr marL="0" marR="0" lvl="0" indent="-381000" algn="l" defTabSz="914400" rtl="0" eaLnBrk="1" fontAlgn="base" latinLnBrk="0" hangingPunct="1">
                        <a:lnSpc>
                          <a:spcPct val="150000"/>
                        </a:lnSpc>
                        <a:spcBef>
                          <a:spcPct val="0"/>
                        </a:spcBef>
                        <a:spcAft>
                          <a:spcPct val="0"/>
                        </a:spcAft>
                        <a:buClrTx/>
                        <a:buSzTx/>
                        <a:buFontTx/>
                        <a:buNone/>
                        <a:tabLst/>
                        <a:defRPr/>
                      </a:pPr>
                      <a:r>
                        <a:rPr lang="en-US" altLang="zh-TW" sz="1100" b="1" kern="1200" dirty="0" smtClean="0">
                          <a:solidFill>
                            <a:srgbClr val="FF0000"/>
                          </a:solidFill>
                          <a:latin typeface="+mn-lt"/>
                          <a:ea typeface="標楷體" pitchFamily="65" charset="-120"/>
                          <a:cs typeface="+mn-cs"/>
                        </a:rPr>
                        <a:t>Type</a:t>
                      </a:r>
                      <a:r>
                        <a:rPr lang="en-US" sz="1100" b="1" kern="1200" dirty="0" smtClean="0">
                          <a:solidFill>
                            <a:srgbClr val="FF0000"/>
                          </a:solidFill>
                          <a:latin typeface="+mn-lt"/>
                          <a:ea typeface="標楷體" pitchFamily="65" charset="-120"/>
                          <a:cs typeface="+mn-cs"/>
                        </a:rPr>
                        <a:t>: Minor</a:t>
                      </a:r>
                    </a:p>
                    <a:p>
                      <a:pPr marL="0" marR="0" lvl="0" indent="-381000" algn="l" defTabSz="914400" rtl="0" eaLnBrk="1" fontAlgn="base" latinLnBrk="0" hangingPunct="1">
                        <a:lnSpc>
                          <a:spcPct val="150000"/>
                        </a:lnSpc>
                        <a:spcBef>
                          <a:spcPct val="0"/>
                        </a:spcBef>
                        <a:spcAft>
                          <a:spcPct val="0"/>
                        </a:spcAft>
                        <a:buClrTx/>
                        <a:buSzTx/>
                        <a:buFontTx/>
                        <a:buNone/>
                        <a:tabLst/>
                        <a:defRPr/>
                      </a:pPr>
                      <a:r>
                        <a:rPr lang="en-US" sz="1100" b="1" kern="1200" dirty="0" smtClean="0">
                          <a:solidFill>
                            <a:srgbClr val="FF0000"/>
                          </a:solidFill>
                          <a:latin typeface="+mn-lt"/>
                          <a:ea typeface="標楷體" pitchFamily="65" charset="-120"/>
                          <a:cs typeface="+mn-cs"/>
                        </a:rPr>
                        <a:t>Defect unit </a:t>
                      </a:r>
                      <a:r>
                        <a:rPr lang="en-US" sz="1100" b="1" kern="1200" dirty="0" err="1" smtClean="0">
                          <a:solidFill>
                            <a:srgbClr val="FF0000"/>
                          </a:solidFill>
                          <a:latin typeface="+mn-lt"/>
                          <a:ea typeface="標楷體" pitchFamily="65" charset="-120"/>
                          <a:cs typeface="+mn-cs"/>
                        </a:rPr>
                        <a:t>Q’ty</a:t>
                      </a:r>
                      <a:r>
                        <a:rPr lang="en-US" sz="1100" b="1" kern="1200" dirty="0" smtClean="0">
                          <a:solidFill>
                            <a:srgbClr val="FF0000"/>
                          </a:solidFill>
                          <a:latin typeface="+mn-lt"/>
                          <a:ea typeface="標楷體" pitchFamily="65" charset="-120"/>
                          <a:cs typeface="+mn-cs"/>
                        </a:rPr>
                        <a:t> :  1pcs / 189 carton </a:t>
                      </a:r>
                    </a:p>
                    <a:p>
                      <a:pPr marL="0" marR="0" lvl="0" indent="-381000" algn="l" defTabSz="914400" rtl="0" eaLnBrk="1" fontAlgn="base" latinLnBrk="0" hangingPunct="1">
                        <a:lnSpc>
                          <a:spcPct val="150000"/>
                        </a:lnSpc>
                        <a:spcBef>
                          <a:spcPct val="0"/>
                        </a:spcBef>
                        <a:spcAft>
                          <a:spcPct val="0"/>
                        </a:spcAft>
                        <a:buClrTx/>
                        <a:buSzTx/>
                        <a:buFontTx/>
                        <a:buNone/>
                        <a:tabLst/>
                        <a:defRPr/>
                      </a:pPr>
                      <a:r>
                        <a:rPr lang="en-US" sz="1100" b="1" kern="1200" dirty="0" smtClean="0">
                          <a:solidFill>
                            <a:srgbClr val="FF0000"/>
                          </a:solidFill>
                          <a:latin typeface="+mn-lt"/>
                          <a:ea typeface="標楷體" pitchFamily="65" charset="-120"/>
                          <a:cs typeface="+mn-cs"/>
                        </a:rPr>
                        <a:t>•Defect rate : 0.52%</a:t>
                      </a:r>
                    </a:p>
                    <a:p>
                      <a:pPr marL="0" marR="0" lvl="0" indent="-381000" algn="l" defTabSz="914400" rtl="0" eaLnBrk="1" fontAlgn="base" latinLnBrk="0" hangingPunct="1">
                        <a:lnSpc>
                          <a:spcPct val="150000"/>
                        </a:lnSpc>
                        <a:spcBef>
                          <a:spcPct val="0"/>
                        </a:spcBef>
                        <a:spcAft>
                          <a:spcPct val="0"/>
                        </a:spcAft>
                        <a:buClrTx/>
                        <a:buSzTx/>
                        <a:buFontTx/>
                        <a:buNone/>
                        <a:tabLst/>
                        <a:defRPr/>
                      </a:pPr>
                      <a:r>
                        <a:rPr lang="en-US" sz="1100" b="1" kern="1200" dirty="0" smtClean="0">
                          <a:solidFill>
                            <a:srgbClr val="FF0000"/>
                          </a:solidFill>
                          <a:latin typeface="+mn-lt"/>
                          <a:ea typeface="標楷體" pitchFamily="65" charset="-120"/>
                          <a:cs typeface="+mn-cs"/>
                        </a:rPr>
                        <a:t>•Box No : SKBUA321100046</a:t>
                      </a:r>
                    </a:p>
                  </a:txBody>
                  <a:tcPr marR="20638" marT="91440" marB="190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r>
                        <a:rPr lang="en-US" sz="1050" dirty="0" smtClean="0">
                          <a:latin typeface="+mn-lt"/>
                          <a:cs typeface="Calibri" panose="020F0502020204030204" pitchFamily="34" charset="0"/>
                        </a:rPr>
                        <a:t>1. in </a:t>
                      </a:r>
                      <a:r>
                        <a:rPr lang="en-US" sz="1050" baseline="0" dirty="0" smtClean="0">
                          <a:latin typeface="+mn-lt"/>
                          <a:cs typeface="Calibri" panose="020F0502020204030204" pitchFamily="34" charset="0"/>
                        </a:rPr>
                        <a:t>Packing CTN station, operator doing follow SOP define. But with  defect carton, operator forgot put inner sheet into carton before close Carton Box.</a:t>
                      </a:r>
                    </a:p>
                    <a:p>
                      <a:endParaRPr lang="en-US" sz="1050" baseline="0" dirty="0" smtClean="0">
                        <a:latin typeface="+mn-lt"/>
                        <a:cs typeface="Calibri" panose="020F0502020204030204" pitchFamily="34" charset="0"/>
                      </a:endParaRPr>
                    </a:p>
                    <a:p>
                      <a:r>
                        <a:rPr lang="en-US" sz="1050" baseline="0" dirty="0" smtClean="0">
                          <a:latin typeface="+mn-lt"/>
                          <a:cs typeface="Calibri" panose="020F0502020204030204" pitchFamily="34" charset="0"/>
                        </a:rPr>
                        <a:t>2. After close and seal carton box there are only OBA station can check accessories inside but it’s only random check with sample rate C=0, AQL=0.4.</a:t>
                      </a:r>
                    </a:p>
                  </a:txBody>
                  <a:tcPr marR="20638" marT="91440" marB="190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indent="0">
                        <a:buFont typeface="Wingdings" panose="05000000000000000000" pitchFamily="2" charset="2"/>
                        <a:buNone/>
                      </a:pPr>
                      <a:r>
                        <a:rPr lang="en-US" sz="1050" dirty="0" smtClean="0">
                          <a:latin typeface="+mn-lt"/>
                          <a:cs typeface="Calibri" panose="020F0502020204030204" pitchFamily="34" charset="0"/>
                        </a:rPr>
                        <a:t>1. Update NG picture to SOP for reminded</a:t>
                      </a:r>
                      <a:r>
                        <a:rPr lang="en-US" sz="1050" baseline="0" dirty="0" smtClean="0">
                          <a:latin typeface="+mn-lt"/>
                          <a:cs typeface="Calibri" panose="020F0502020204030204" pitchFamily="34" charset="0"/>
                        </a:rPr>
                        <a:t> OP at Packing station check inner sheet before close carton box.</a:t>
                      </a:r>
                    </a:p>
                    <a:p>
                      <a:pPr marL="0" indent="0">
                        <a:buFont typeface="Wingdings" panose="05000000000000000000" pitchFamily="2" charset="2"/>
                        <a:buNone/>
                      </a:pPr>
                      <a:endParaRPr lang="en-US" sz="1050" baseline="0" dirty="0" smtClean="0">
                        <a:latin typeface="+mn-lt"/>
                        <a:cs typeface="Calibri" panose="020F0502020204030204" pitchFamily="34" charset="0"/>
                      </a:endParaRPr>
                    </a:p>
                    <a:p>
                      <a:pPr marL="0" indent="0">
                        <a:buFont typeface="Wingdings" panose="05000000000000000000" pitchFamily="2" charset="2"/>
                        <a:buNone/>
                      </a:pPr>
                      <a:endParaRPr lang="en-US" sz="1050" baseline="0" dirty="0" smtClean="0">
                        <a:latin typeface="+mn-lt"/>
                        <a:cs typeface="Calibri" panose="020F0502020204030204" pitchFamily="34" charset="0"/>
                      </a:endParaRPr>
                    </a:p>
                    <a:p>
                      <a:pPr marL="0" indent="0">
                        <a:buFont typeface="Wingdings" panose="05000000000000000000" pitchFamily="2" charset="2"/>
                        <a:buNone/>
                      </a:pPr>
                      <a:endParaRPr lang="en-US" sz="1050" baseline="0" dirty="0" smtClean="0">
                        <a:latin typeface="+mn-lt"/>
                        <a:cs typeface="Calibri" panose="020F0502020204030204" pitchFamily="34" charset="0"/>
                      </a:endParaRPr>
                    </a:p>
                    <a:p>
                      <a:pPr marL="0" indent="0">
                        <a:buFont typeface="Wingdings" panose="05000000000000000000" pitchFamily="2" charset="2"/>
                        <a:buNone/>
                      </a:pPr>
                      <a:endParaRPr lang="en-US" sz="1050" baseline="0" dirty="0" smtClean="0">
                        <a:latin typeface="+mn-lt"/>
                        <a:cs typeface="Calibri" panose="020F0502020204030204" pitchFamily="34" charset="0"/>
                      </a:endParaRPr>
                    </a:p>
                    <a:p>
                      <a:pPr marL="0" indent="0">
                        <a:buFont typeface="Wingdings" panose="05000000000000000000" pitchFamily="2" charset="2"/>
                        <a:buNone/>
                      </a:pPr>
                      <a:endParaRPr lang="en-US" sz="1050" baseline="0" dirty="0" smtClean="0">
                        <a:latin typeface="+mn-lt"/>
                        <a:cs typeface="Calibri" panose="020F0502020204030204" pitchFamily="34" charset="0"/>
                      </a:endParaRPr>
                    </a:p>
                    <a:p>
                      <a:pPr marL="0" indent="0">
                        <a:buFont typeface="Wingdings" panose="05000000000000000000" pitchFamily="2" charset="2"/>
                        <a:buNone/>
                      </a:pPr>
                      <a:endParaRPr lang="en-US" sz="1050" baseline="0" dirty="0" smtClean="0">
                        <a:latin typeface="+mn-lt"/>
                        <a:cs typeface="Calibri" panose="020F0502020204030204" pitchFamily="34" charset="0"/>
                      </a:endParaRPr>
                    </a:p>
                    <a:p>
                      <a:pPr marL="0" indent="0">
                        <a:buFont typeface="Wingdings" panose="05000000000000000000" pitchFamily="2" charset="2"/>
                        <a:buNone/>
                      </a:pPr>
                      <a:r>
                        <a:rPr lang="en-US" sz="1050" baseline="0" dirty="0" smtClean="0">
                          <a:latin typeface="+mn-lt"/>
                          <a:cs typeface="Calibri" panose="020F0502020204030204" pitchFamily="34" charset="0"/>
                        </a:rPr>
                        <a:t>2. Qualify inner sheet material for each pallet by 24pcs with each pallet in one time to prevent missing  issue.</a:t>
                      </a:r>
                    </a:p>
                    <a:p>
                      <a:pPr marL="0" indent="0">
                        <a:buFont typeface="Wingdings" panose="05000000000000000000" pitchFamily="2" charset="2"/>
                        <a:buNone/>
                      </a:pPr>
                      <a:endParaRPr lang="en-US" sz="1050" baseline="0" dirty="0" smtClean="0">
                        <a:latin typeface="+mn-lt"/>
                        <a:cs typeface="Calibri" panose="020F0502020204030204" pitchFamily="34" charset="0"/>
                      </a:endParaRPr>
                    </a:p>
                    <a:p>
                      <a:pPr marL="0" indent="0">
                        <a:buFont typeface="Wingdings" panose="05000000000000000000" pitchFamily="2" charset="2"/>
                        <a:buNone/>
                      </a:pPr>
                      <a:r>
                        <a:rPr lang="en-US" sz="1050" baseline="0" dirty="0" smtClean="0">
                          <a:latin typeface="+mn-lt"/>
                          <a:cs typeface="Calibri" panose="020F0502020204030204" pitchFamily="34" charset="0"/>
                        </a:rPr>
                        <a:t>3. Increase OBA sample rate by C=0, AQL=0.25</a:t>
                      </a:r>
                    </a:p>
                    <a:p>
                      <a:pPr marL="0" indent="0">
                        <a:buFont typeface="Wingdings" panose="05000000000000000000" pitchFamily="2" charset="2"/>
                        <a:buNone/>
                      </a:pPr>
                      <a:endParaRPr lang="en-US" sz="1050" baseline="0" dirty="0" smtClean="0">
                        <a:latin typeface="+mn-lt"/>
                        <a:cs typeface="Calibri" panose="020F0502020204030204" pitchFamily="34" charset="0"/>
                      </a:endParaRPr>
                    </a:p>
                    <a:p>
                      <a:pPr marL="0" indent="0">
                        <a:buFont typeface="Wingdings" panose="05000000000000000000" pitchFamily="2" charset="2"/>
                        <a:buNone/>
                      </a:pPr>
                      <a:r>
                        <a:rPr lang="en-US" sz="1050" baseline="0" dirty="0" smtClean="0">
                          <a:latin typeface="+mn-lt"/>
                          <a:cs typeface="Calibri" panose="020F0502020204030204" pitchFamily="34" charset="0"/>
                        </a:rPr>
                        <a:t>4. Training </a:t>
                      </a:r>
                      <a:r>
                        <a:rPr lang="en-US" sz="1050" baseline="0" dirty="0" smtClean="0">
                          <a:latin typeface="+mn-lt"/>
                          <a:cs typeface="Calibri" panose="020F0502020204030204" pitchFamily="34" charset="0"/>
                        </a:rPr>
                        <a:t>OP </a:t>
                      </a:r>
                      <a:r>
                        <a:rPr lang="en-US" sz="1050" baseline="0" dirty="0" smtClean="0">
                          <a:latin typeface="+mn-lt"/>
                          <a:cs typeface="Calibri" panose="020F0502020204030204" pitchFamily="34" charset="0"/>
                        </a:rPr>
                        <a:t>by Quality alert customer high light inspection issue with K18 product.</a:t>
                      </a:r>
                      <a:endParaRPr lang="en-US" sz="1050" dirty="0" smtClean="0">
                        <a:latin typeface="+mn-lt"/>
                        <a:cs typeface="Calibri" panose="020F0502020204030204" pitchFamily="34" charset="0"/>
                      </a:endParaRPr>
                    </a:p>
                  </a:txBody>
                  <a:tcPr marR="20638" marT="91440" marB="190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33400" marR="0" lvl="0" indent="-533400" algn="l" defTabSz="762000" rtl="0" eaLnBrk="1" fontAlgn="base" latinLnBrk="0" hangingPunct="1">
                        <a:lnSpc>
                          <a:spcPct val="90000"/>
                        </a:lnSpc>
                        <a:spcBef>
                          <a:spcPct val="20000"/>
                        </a:spcBef>
                        <a:spcAft>
                          <a:spcPct val="0"/>
                        </a:spcAft>
                        <a:buClrTx/>
                        <a:buSzTx/>
                        <a:buFontTx/>
                        <a:buNone/>
                        <a:tabLst/>
                      </a:pPr>
                      <a:r>
                        <a:rPr kumimoji="0" lang="en-US" altLang="zh-TW" sz="1100" b="0" i="0" u="none" strike="noStrike" kern="1200" cap="none" normalizeH="0" baseline="0" dirty="0" smtClean="0">
                          <a:ln>
                            <a:noFill/>
                          </a:ln>
                          <a:solidFill>
                            <a:schemeClr val="tx1"/>
                          </a:solidFill>
                          <a:effectLst/>
                          <a:latin typeface="+mn-lt"/>
                          <a:ea typeface="新細明體" charset="-120"/>
                          <a:cs typeface="Times New Roman" pitchFamily="18" charset="0"/>
                        </a:rPr>
                        <a:t> IE: </a:t>
                      </a:r>
                      <a:r>
                        <a:rPr kumimoji="0" lang="en-US" altLang="zh-TW" sz="1100" b="0" i="0" u="none" strike="noStrike" kern="1200" cap="none" normalizeH="0" baseline="0" dirty="0" err="1" smtClean="0">
                          <a:ln>
                            <a:noFill/>
                          </a:ln>
                          <a:solidFill>
                            <a:schemeClr val="tx1"/>
                          </a:solidFill>
                          <a:effectLst/>
                          <a:latin typeface="+mn-lt"/>
                          <a:ea typeface="新細明體" charset="-120"/>
                          <a:cs typeface="Times New Roman" pitchFamily="18" charset="0"/>
                        </a:rPr>
                        <a:t>Heng</a:t>
                      </a:r>
                      <a:endParaRPr kumimoji="0" lang="en-US" altLang="zh-TW" sz="1100" b="0" i="0" u="none" strike="noStrike" kern="1200" cap="none" normalizeH="0" baseline="0" dirty="0" smtClean="0">
                        <a:ln>
                          <a:noFill/>
                        </a:ln>
                        <a:solidFill>
                          <a:schemeClr val="tx1"/>
                        </a:solidFill>
                        <a:effectLst/>
                        <a:latin typeface="+mn-lt"/>
                        <a:ea typeface="新細明體" charset="-120"/>
                        <a:cs typeface="Times New Roman" pitchFamily="18" charset="0"/>
                      </a:endParaRPr>
                    </a:p>
                    <a:p>
                      <a:pPr marL="533400" marR="0" lvl="0" indent="-533400" algn="l" defTabSz="762000" rtl="0" eaLnBrk="1" fontAlgn="base" latinLnBrk="0" hangingPunct="1">
                        <a:lnSpc>
                          <a:spcPct val="90000"/>
                        </a:lnSpc>
                        <a:spcBef>
                          <a:spcPct val="20000"/>
                        </a:spcBef>
                        <a:spcAft>
                          <a:spcPct val="0"/>
                        </a:spcAft>
                        <a:buClrTx/>
                        <a:buSzTx/>
                        <a:buFontTx/>
                        <a:buNone/>
                        <a:tabLst/>
                      </a:pPr>
                      <a:r>
                        <a:rPr kumimoji="0" lang="en-US" altLang="zh-TW" sz="1100" b="0" i="0" u="none" strike="noStrike" kern="1200" cap="none" normalizeH="0" baseline="0" dirty="0" smtClean="0">
                          <a:ln>
                            <a:noFill/>
                          </a:ln>
                          <a:solidFill>
                            <a:schemeClr val="tx1"/>
                          </a:solidFill>
                          <a:effectLst/>
                          <a:latin typeface="+mn-lt"/>
                          <a:ea typeface="新細明體" charset="-120"/>
                          <a:cs typeface="Times New Roman" pitchFamily="18" charset="0"/>
                        </a:rPr>
                        <a:t> PQE: Bien</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33400" marR="0" lvl="0" indent="-533400" algn="ctr" defTabSz="762000" rtl="0" eaLnBrk="1" fontAlgn="base" latinLnBrk="0" hangingPunct="1">
                        <a:lnSpc>
                          <a:spcPct val="90000"/>
                        </a:lnSpc>
                        <a:spcBef>
                          <a:spcPct val="20000"/>
                        </a:spcBef>
                        <a:spcAft>
                          <a:spcPct val="0"/>
                        </a:spcAft>
                        <a:buClrTx/>
                        <a:buSzTx/>
                        <a:buFontTx/>
                        <a:buNone/>
                        <a:tabLst/>
                      </a:pPr>
                      <a:r>
                        <a:rPr kumimoji="0" lang="en-US" altLang="zh-TW" sz="1100" b="0" i="0" u="none" strike="noStrike" kern="1200" cap="none" normalizeH="0" baseline="0" dirty="0" smtClean="0">
                          <a:ln>
                            <a:noFill/>
                          </a:ln>
                          <a:solidFill>
                            <a:srgbClr val="0000FF"/>
                          </a:solidFill>
                          <a:effectLst/>
                          <a:latin typeface="+mn-lt"/>
                          <a:ea typeface="新細明體" charset="-120"/>
                          <a:cs typeface="Times New Roman" pitchFamily="18" charset="0"/>
                        </a:rPr>
                        <a:t>Done</a:t>
                      </a:r>
                    </a:p>
                    <a:p>
                      <a:pPr marL="533400" marR="0" lvl="0" indent="-533400" algn="ctr" defTabSz="762000" rtl="0" eaLnBrk="1" fontAlgn="base" latinLnBrk="0" hangingPunct="1">
                        <a:lnSpc>
                          <a:spcPct val="90000"/>
                        </a:lnSpc>
                        <a:spcBef>
                          <a:spcPct val="20000"/>
                        </a:spcBef>
                        <a:spcAft>
                          <a:spcPct val="0"/>
                        </a:spcAft>
                        <a:buClrTx/>
                        <a:buSzTx/>
                        <a:buFontTx/>
                        <a:buNone/>
                        <a:tabLst/>
                      </a:pPr>
                      <a:r>
                        <a:rPr kumimoji="0" lang="en-US" altLang="zh-TW" sz="1100" b="0" i="0" u="none" strike="noStrike" kern="1200" cap="none" normalizeH="0" baseline="0" dirty="0" smtClean="0">
                          <a:ln>
                            <a:noFill/>
                          </a:ln>
                          <a:solidFill>
                            <a:srgbClr val="0000FF"/>
                          </a:solidFill>
                          <a:effectLst/>
                          <a:latin typeface="+mn-lt"/>
                          <a:ea typeface="新細明體" charset="-120"/>
                          <a:cs typeface="Times New Roman" pitchFamily="18" charset="0"/>
                        </a:rPr>
                        <a:t>22-Aug</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endParaRPr kumimoji="0" lang="en-US" altLang="zh-TW" sz="1100" b="0" i="0" u="none" strike="noStrike" cap="none" normalizeH="0" baseline="0" dirty="0" smtClean="0">
                        <a:ln>
                          <a:noFill/>
                        </a:ln>
                        <a:solidFill>
                          <a:srgbClr val="0000CC"/>
                        </a:solidFill>
                        <a:effectLst/>
                        <a:latin typeface="+mn-lt"/>
                        <a:ea typeface="新細明體" charset="-120"/>
                        <a:cs typeface="Arial" pitchFamily="34" charset="0"/>
                      </a:endParaRPr>
                    </a:p>
                  </a:txBody>
                  <a:tcPr marL="20638" marR="20638" marT="19050" marB="1905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 name="Rectangle 2"/>
          <p:cNvSpPr/>
          <p:nvPr/>
        </p:nvSpPr>
        <p:spPr bwMode="auto">
          <a:xfrm>
            <a:off x="72735" y="97067"/>
            <a:ext cx="5095613" cy="326881"/>
          </a:xfrm>
          <a:prstGeom prst="rect">
            <a:avLst/>
          </a:prstGeom>
          <a:no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r>
              <a:rPr lang="en-US" sz="2000" b="1" dirty="0">
                <a:solidFill>
                  <a:srgbClr val="0000FF"/>
                </a:solidFill>
                <a:latin typeface="Calibri" pitchFamily="34" charset="0"/>
                <a:ea typeface="標楷體" pitchFamily="65" charset="-120"/>
              </a:rPr>
              <a:t>4</a:t>
            </a:r>
            <a:r>
              <a:rPr lang="en-US" sz="2000" b="1" dirty="0" smtClean="0">
                <a:solidFill>
                  <a:srgbClr val="0000FF"/>
                </a:solidFill>
                <a:latin typeface="Calibri" pitchFamily="34" charset="0"/>
                <a:ea typeface="標楷體" pitchFamily="65" charset="-120"/>
              </a:rPr>
              <a:t>. </a:t>
            </a:r>
            <a:r>
              <a:rPr lang="en-US" altLang="zh-TW" sz="2000" b="1" dirty="0">
                <a:solidFill>
                  <a:srgbClr val="0000FF"/>
                </a:solidFill>
                <a:latin typeface="Calibri" pitchFamily="34" charset="0"/>
                <a:ea typeface="標楷體" pitchFamily="65" charset="-120"/>
              </a:rPr>
              <a:t>Inner sheet missing on the carton box</a:t>
            </a:r>
            <a:endParaRPr kumimoji="1" lang="en-US" sz="2000" i="0" u="none" strike="noStrike" cap="none" normalizeH="0" baseline="0" dirty="0" smtClean="0">
              <a:ln>
                <a:noFill/>
              </a:ln>
              <a:solidFill>
                <a:schemeClr val="tx1"/>
              </a:solidFill>
              <a:effectLst/>
              <a:latin typeface="Arial" pitchFamily="34" charset="0"/>
              <a:ea typeface="新細明體" pitchFamily="18" charset="-120"/>
              <a:cs typeface="Arial" pitchFamily="34" charset="0"/>
            </a:endParaRPr>
          </a:p>
        </p:txBody>
      </p:sp>
      <p:sp>
        <p:nvSpPr>
          <p:cNvPr id="8" name="Oval 7"/>
          <p:cNvSpPr/>
          <p:nvPr/>
        </p:nvSpPr>
        <p:spPr>
          <a:xfrm>
            <a:off x="8653880" y="2700159"/>
            <a:ext cx="343117" cy="322730"/>
          </a:xfrm>
          <a:prstGeom prst="ellipse">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FF0000"/>
              </a:solidFill>
            </a:endParaRPr>
          </a:p>
        </p:txBody>
      </p:sp>
      <p:pic>
        <p:nvPicPr>
          <p:cNvPr id="6" name="Picture 5"/>
          <p:cNvPicPr>
            <a:picLocks noChangeAspect="1"/>
          </p:cNvPicPr>
          <p:nvPr/>
        </p:nvPicPr>
        <p:blipFill>
          <a:blip r:embed="rId4"/>
          <a:stretch>
            <a:fillRect/>
          </a:stretch>
        </p:blipFill>
        <p:spPr>
          <a:xfrm rot="16200000">
            <a:off x="499841" y="2678473"/>
            <a:ext cx="602904" cy="1291737"/>
          </a:xfrm>
          <a:prstGeom prst="rect">
            <a:avLst/>
          </a:prstGeom>
        </p:spPr>
      </p:pic>
      <p:pic>
        <p:nvPicPr>
          <p:cNvPr id="4" name="Picture 3"/>
          <p:cNvPicPr>
            <a:picLocks noChangeAspect="1"/>
          </p:cNvPicPr>
          <p:nvPr/>
        </p:nvPicPr>
        <p:blipFill>
          <a:blip r:embed="rId5"/>
          <a:stretch>
            <a:fillRect/>
          </a:stretch>
        </p:blipFill>
        <p:spPr>
          <a:xfrm>
            <a:off x="4118918" y="1377819"/>
            <a:ext cx="3097428" cy="669657"/>
          </a:xfrm>
          <a:prstGeom prst="rect">
            <a:avLst/>
          </a:prstGeom>
        </p:spPr>
      </p:pic>
      <p:graphicFrame>
        <p:nvGraphicFramePr>
          <p:cNvPr id="5" name="Object 4"/>
          <p:cNvGraphicFramePr>
            <a:graphicFrameLocks noChangeAspect="1"/>
          </p:cNvGraphicFramePr>
          <p:nvPr>
            <p:extLst>
              <p:ext uri="{D42A27DB-BD31-4B8C-83A1-F6EECF244321}">
                <p14:modId xmlns:p14="http://schemas.microsoft.com/office/powerpoint/2010/main" val="2882519580"/>
              </p:ext>
            </p:extLst>
          </p:nvPr>
        </p:nvGraphicFramePr>
        <p:xfrm>
          <a:off x="5210175" y="3625850"/>
          <a:ext cx="914400" cy="771525"/>
        </p:xfrm>
        <a:graphic>
          <a:graphicData uri="http://schemas.openxmlformats.org/presentationml/2006/ole">
            <mc:AlternateContent xmlns:mc="http://schemas.openxmlformats.org/markup-compatibility/2006">
              <mc:Choice xmlns:v="urn:schemas-microsoft-com:vml" Requires="v">
                <p:oleObj spid="_x0000_s1033" name="Acrobat Document" showAsIcon="1" r:id="rId6" imgW="914400" imgH="771480" progId="AcroExch.Document.DC">
                  <p:embed/>
                </p:oleObj>
              </mc:Choice>
              <mc:Fallback>
                <p:oleObj name="Acrobat Document" showAsIcon="1" r:id="rId6" imgW="914400" imgH="771480" progId="AcroExch.Document.DC">
                  <p:embed/>
                  <p:pic>
                    <p:nvPicPr>
                      <p:cNvPr id="0" name=""/>
                      <p:cNvPicPr/>
                      <p:nvPr/>
                    </p:nvPicPr>
                    <p:blipFill>
                      <a:blip r:embed="rId7"/>
                      <a:stretch>
                        <a:fillRect/>
                      </a:stretch>
                    </p:blipFill>
                    <p:spPr>
                      <a:xfrm>
                        <a:off x="5210175" y="3625850"/>
                        <a:ext cx="914400" cy="771525"/>
                      </a:xfrm>
                      <a:prstGeom prst="rect">
                        <a:avLst/>
                      </a:prstGeom>
                    </p:spPr>
                  </p:pic>
                </p:oleObj>
              </mc:Fallback>
            </mc:AlternateContent>
          </a:graphicData>
        </a:graphic>
      </p:graphicFrame>
    </p:spTree>
    <p:extLst>
      <p:ext uri="{BB962C8B-B14F-4D97-AF65-F5344CB8AC3E}">
        <p14:creationId xmlns:p14="http://schemas.microsoft.com/office/powerpoint/2010/main" val="15178201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67"/>
          <p:cNvGraphicFramePr>
            <a:graphicFrameLocks/>
          </p:cNvGraphicFramePr>
          <p:nvPr>
            <p:extLst>
              <p:ext uri="{D42A27DB-BD31-4B8C-83A1-F6EECF244321}">
                <p14:modId xmlns:p14="http://schemas.microsoft.com/office/powerpoint/2010/main" val="2797825039"/>
              </p:ext>
            </p:extLst>
          </p:nvPr>
        </p:nvGraphicFramePr>
        <p:xfrm>
          <a:off x="72736" y="517891"/>
          <a:ext cx="9030074" cy="4262577"/>
        </p:xfrm>
        <a:graphic>
          <a:graphicData uri="http://schemas.openxmlformats.org/drawingml/2006/table">
            <a:tbl>
              <a:tblPr/>
              <a:tblGrid>
                <a:gridCol w="1502064">
                  <a:extLst>
                    <a:ext uri="{9D8B030D-6E8A-4147-A177-3AD203B41FA5}">
                      <a16:colId xmlns:a16="http://schemas.microsoft.com/office/drawing/2014/main" val="20000"/>
                    </a:ext>
                  </a:extLst>
                </a:gridCol>
                <a:gridCol w="2468880">
                  <a:extLst>
                    <a:ext uri="{9D8B030D-6E8A-4147-A177-3AD203B41FA5}">
                      <a16:colId xmlns:a16="http://schemas.microsoft.com/office/drawing/2014/main" val="20001"/>
                    </a:ext>
                  </a:extLst>
                </a:gridCol>
                <a:gridCol w="3244981">
                  <a:extLst>
                    <a:ext uri="{9D8B030D-6E8A-4147-A177-3AD203B41FA5}">
                      <a16:colId xmlns:a16="http://schemas.microsoft.com/office/drawing/2014/main" val="20002"/>
                    </a:ext>
                  </a:extLst>
                </a:gridCol>
                <a:gridCol w="650874">
                  <a:extLst>
                    <a:ext uri="{9D8B030D-6E8A-4147-A177-3AD203B41FA5}">
                      <a16:colId xmlns:a16="http://schemas.microsoft.com/office/drawing/2014/main" val="20003"/>
                    </a:ext>
                  </a:extLst>
                </a:gridCol>
                <a:gridCol w="637390">
                  <a:extLst>
                    <a:ext uri="{9D8B030D-6E8A-4147-A177-3AD203B41FA5}">
                      <a16:colId xmlns:a16="http://schemas.microsoft.com/office/drawing/2014/main" val="20004"/>
                    </a:ext>
                  </a:extLst>
                </a:gridCol>
                <a:gridCol w="525885">
                  <a:extLst>
                    <a:ext uri="{9D8B030D-6E8A-4147-A177-3AD203B41FA5}">
                      <a16:colId xmlns:a16="http://schemas.microsoft.com/office/drawing/2014/main" val="20005"/>
                    </a:ext>
                  </a:extLst>
                </a:gridCol>
              </a:tblGrid>
              <a:tr h="233949">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Issue Description</a:t>
                      </a:r>
                    </a:p>
                  </a:txBody>
                  <a:tcPr marL="20638" marR="20638" marT="19050" marB="1905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Root Cause </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Actions</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Owner</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Due Date</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Status</a:t>
                      </a:r>
                    </a:p>
                  </a:txBody>
                  <a:tcPr marL="20638" marR="20638" marT="19050" marB="1905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028628">
                <a:tc>
                  <a:txBody>
                    <a:bodyPr/>
                    <a:lstStyle/>
                    <a:p>
                      <a:pPr marL="0" marR="0" lvl="0" indent="-381000" algn="l" defTabSz="914400" rtl="0" eaLnBrk="1" fontAlgn="base" latinLnBrk="0" hangingPunct="1">
                        <a:lnSpc>
                          <a:spcPct val="150000"/>
                        </a:lnSpc>
                        <a:spcBef>
                          <a:spcPct val="0"/>
                        </a:spcBef>
                        <a:spcAft>
                          <a:spcPct val="0"/>
                        </a:spcAft>
                        <a:buClrTx/>
                        <a:buSzTx/>
                        <a:buFontTx/>
                        <a:buNone/>
                        <a:tabLst/>
                        <a:defRPr/>
                      </a:pPr>
                      <a:r>
                        <a:rPr lang="en-US" sz="1100" b="1" kern="1200" dirty="0" smtClean="0">
                          <a:solidFill>
                            <a:srgbClr val="FF0000"/>
                          </a:solidFill>
                          <a:latin typeface="+mn-lt"/>
                          <a:ea typeface="標楷體" pitchFamily="65" charset="-120"/>
                          <a:cs typeface="+mn-cs"/>
                        </a:rPr>
                        <a:t>Side deco plate NG</a:t>
                      </a:r>
                    </a:p>
                    <a:p>
                      <a:pPr marL="0" marR="0" lvl="0" indent="-381000" algn="l" defTabSz="914400" rtl="0" eaLnBrk="1" fontAlgn="base" latinLnBrk="0" hangingPunct="1">
                        <a:lnSpc>
                          <a:spcPct val="150000"/>
                        </a:lnSpc>
                        <a:spcBef>
                          <a:spcPct val="0"/>
                        </a:spcBef>
                        <a:spcAft>
                          <a:spcPct val="0"/>
                        </a:spcAft>
                        <a:buClrTx/>
                        <a:buSzTx/>
                        <a:buFontTx/>
                        <a:buNone/>
                        <a:tabLst/>
                        <a:defRPr/>
                      </a:pPr>
                      <a:r>
                        <a:rPr lang="en-US" altLang="zh-TW" sz="1100" b="1" kern="1200" dirty="0" smtClean="0">
                          <a:solidFill>
                            <a:srgbClr val="FF0000"/>
                          </a:solidFill>
                          <a:latin typeface="+mn-lt"/>
                          <a:ea typeface="標楷體" pitchFamily="65" charset="-120"/>
                          <a:cs typeface="+mn-cs"/>
                        </a:rPr>
                        <a:t>Type</a:t>
                      </a:r>
                      <a:r>
                        <a:rPr lang="en-US" sz="1100" b="1" kern="1200" dirty="0" smtClean="0">
                          <a:solidFill>
                            <a:srgbClr val="FF0000"/>
                          </a:solidFill>
                          <a:latin typeface="+mn-lt"/>
                          <a:ea typeface="標楷體" pitchFamily="65" charset="-120"/>
                          <a:cs typeface="+mn-cs"/>
                        </a:rPr>
                        <a:t>: Major</a:t>
                      </a:r>
                    </a:p>
                    <a:p>
                      <a:pPr marL="0" marR="0" lvl="0" indent="-381000" algn="l" defTabSz="914400" rtl="0" eaLnBrk="1" fontAlgn="base" latinLnBrk="0" hangingPunct="1">
                        <a:lnSpc>
                          <a:spcPct val="150000"/>
                        </a:lnSpc>
                        <a:spcBef>
                          <a:spcPct val="0"/>
                        </a:spcBef>
                        <a:spcAft>
                          <a:spcPct val="0"/>
                        </a:spcAft>
                        <a:buClrTx/>
                        <a:buSzTx/>
                        <a:buFontTx/>
                        <a:buNone/>
                        <a:tabLst/>
                        <a:defRPr/>
                      </a:pPr>
                      <a:r>
                        <a:rPr lang="en-US" sz="1100" b="1" kern="1200" dirty="0" smtClean="0">
                          <a:solidFill>
                            <a:srgbClr val="FF0000"/>
                          </a:solidFill>
                          <a:latin typeface="+mn-lt"/>
                          <a:ea typeface="標楷體" pitchFamily="65" charset="-120"/>
                          <a:cs typeface="+mn-cs"/>
                        </a:rPr>
                        <a:t>Defect unit </a:t>
                      </a:r>
                      <a:r>
                        <a:rPr lang="en-US" sz="1100" b="1" kern="1200" dirty="0" err="1" smtClean="0">
                          <a:solidFill>
                            <a:srgbClr val="FF0000"/>
                          </a:solidFill>
                          <a:latin typeface="+mn-lt"/>
                          <a:ea typeface="標楷體" pitchFamily="65" charset="-120"/>
                          <a:cs typeface="+mn-cs"/>
                        </a:rPr>
                        <a:t>Q’ty</a:t>
                      </a:r>
                      <a:r>
                        <a:rPr lang="en-US" sz="1100" b="1" kern="1200" dirty="0" smtClean="0">
                          <a:solidFill>
                            <a:srgbClr val="FF0000"/>
                          </a:solidFill>
                          <a:latin typeface="+mn-lt"/>
                          <a:ea typeface="標楷體" pitchFamily="65" charset="-120"/>
                          <a:cs typeface="+mn-cs"/>
                        </a:rPr>
                        <a:t> :  Not counted</a:t>
                      </a:r>
                    </a:p>
                    <a:p>
                      <a:pPr marL="0" marR="0" lvl="0" indent="-381000" algn="l" defTabSz="914400" rtl="0" eaLnBrk="1" fontAlgn="base" latinLnBrk="0" hangingPunct="1">
                        <a:lnSpc>
                          <a:spcPct val="150000"/>
                        </a:lnSpc>
                        <a:spcBef>
                          <a:spcPct val="0"/>
                        </a:spcBef>
                        <a:spcAft>
                          <a:spcPct val="0"/>
                        </a:spcAft>
                        <a:buClrTx/>
                        <a:buSzTx/>
                        <a:buFontTx/>
                        <a:buNone/>
                        <a:tabLst/>
                        <a:defRPr/>
                      </a:pPr>
                      <a:r>
                        <a:rPr lang="en-US" sz="1100" b="1" kern="1200" dirty="0" smtClean="0">
                          <a:solidFill>
                            <a:srgbClr val="FF0000"/>
                          </a:solidFill>
                          <a:latin typeface="+mn-lt"/>
                          <a:ea typeface="標楷體" pitchFamily="65" charset="-120"/>
                          <a:cs typeface="+mn-cs"/>
                        </a:rPr>
                        <a:t>Defect rate : about 40%</a:t>
                      </a:r>
                    </a:p>
                    <a:p>
                      <a:pPr marL="0" marR="0" lvl="0" indent="-381000" algn="l" defTabSz="914400" rtl="0" eaLnBrk="1" fontAlgn="base" latinLnBrk="0" hangingPunct="1">
                        <a:lnSpc>
                          <a:spcPct val="150000"/>
                        </a:lnSpc>
                        <a:spcBef>
                          <a:spcPct val="0"/>
                        </a:spcBef>
                        <a:spcAft>
                          <a:spcPct val="0"/>
                        </a:spcAft>
                        <a:buClrTx/>
                        <a:buSzTx/>
                        <a:buFontTx/>
                        <a:buNone/>
                        <a:tabLst/>
                      </a:pPr>
                      <a:endParaRPr kumimoji="1" lang="en-US" sz="1100" b="0" i="0" u="none" strike="noStrike" kern="1200" cap="none" normalizeH="0" baseline="0" dirty="0">
                        <a:ln>
                          <a:noFill/>
                        </a:ln>
                        <a:solidFill>
                          <a:schemeClr val="tx1"/>
                        </a:solidFill>
                        <a:effectLst/>
                        <a:latin typeface="+mn-lt"/>
                        <a:ea typeface="新細明體" pitchFamily="18" charset="-120"/>
                        <a:cs typeface="Times New Roman" pitchFamily="18" charset="0"/>
                      </a:endParaRPr>
                    </a:p>
                  </a:txBody>
                  <a:tcPr marR="20638" marT="91440" marB="190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r>
                        <a:rPr lang="en-US" sz="1050" dirty="0" smtClean="0">
                          <a:latin typeface="+mn-lt"/>
                          <a:cs typeface="Calibri" panose="020F0502020204030204" pitchFamily="34" charset="0"/>
                        </a:rPr>
                        <a:t>Waiting RD analysis and improved by next build.</a:t>
                      </a:r>
                    </a:p>
                  </a:txBody>
                  <a:tcPr marR="20638" marT="91440" marB="190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71450" indent="-171450">
                        <a:buFont typeface="Wingdings" panose="05000000000000000000" pitchFamily="2" charset="2"/>
                        <a:buChar char="Ø"/>
                      </a:pPr>
                      <a:endParaRPr lang="en-US" sz="1050" dirty="0" smtClean="0">
                        <a:latin typeface="+mn-lt"/>
                        <a:cs typeface="Calibri" panose="020F0502020204030204" pitchFamily="34" charset="0"/>
                      </a:endParaRPr>
                    </a:p>
                  </a:txBody>
                  <a:tcPr marR="20638" marT="91440" marB="190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33400" marR="0" lvl="0" indent="-533400" algn="l" defTabSz="762000" rtl="0" eaLnBrk="1" fontAlgn="base" latinLnBrk="0" hangingPunct="1">
                        <a:lnSpc>
                          <a:spcPct val="90000"/>
                        </a:lnSpc>
                        <a:spcBef>
                          <a:spcPct val="20000"/>
                        </a:spcBef>
                        <a:spcAft>
                          <a:spcPct val="0"/>
                        </a:spcAft>
                        <a:buClrTx/>
                        <a:buSzTx/>
                        <a:buFontTx/>
                        <a:buNone/>
                        <a:tabLst/>
                      </a:pPr>
                      <a:r>
                        <a:rPr kumimoji="0" lang="en-US" altLang="zh-TW" sz="900" b="0" i="0" u="none" strike="noStrike" kern="1200" cap="none" normalizeH="0" baseline="0" dirty="0" smtClean="0">
                          <a:ln>
                            <a:noFill/>
                          </a:ln>
                          <a:solidFill>
                            <a:schemeClr val="tx1"/>
                          </a:solidFill>
                          <a:effectLst/>
                          <a:latin typeface="+mn-lt"/>
                          <a:ea typeface="新細明體" charset="-120"/>
                          <a:cs typeface="Times New Roman" pitchFamily="18" charset="0"/>
                        </a:rPr>
                        <a:t>RD: Jim Chen</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33400" marR="0" lvl="0" indent="-533400" algn="ctr" defTabSz="762000" rtl="0" eaLnBrk="1" fontAlgn="base" latinLnBrk="0" hangingPunct="1">
                        <a:lnSpc>
                          <a:spcPct val="90000"/>
                        </a:lnSpc>
                        <a:spcBef>
                          <a:spcPct val="20000"/>
                        </a:spcBef>
                        <a:spcAft>
                          <a:spcPct val="0"/>
                        </a:spcAft>
                        <a:buClrTx/>
                        <a:buSzTx/>
                        <a:buFontTx/>
                        <a:buNone/>
                        <a:tabLst/>
                      </a:pPr>
                      <a:r>
                        <a:rPr kumimoji="0" lang="en-US" altLang="zh-TW" sz="1100" b="0" i="0" u="none" strike="noStrike" kern="1200" cap="none" normalizeH="0" baseline="0" dirty="0" smtClean="0">
                          <a:ln>
                            <a:noFill/>
                          </a:ln>
                          <a:solidFill>
                            <a:schemeClr val="tx1"/>
                          </a:solidFill>
                          <a:effectLst/>
                          <a:latin typeface="+mn-lt"/>
                          <a:ea typeface="新細明體" charset="-120"/>
                          <a:cs typeface="Times New Roman" pitchFamily="18" charset="0"/>
                        </a:rPr>
                        <a:t>TBD</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endParaRPr kumimoji="0" lang="en-US" altLang="zh-TW" sz="1100" b="0" i="0" u="none" strike="noStrike" cap="none" normalizeH="0" baseline="0" dirty="0" smtClean="0">
                        <a:ln>
                          <a:noFill/>
                        </a:ln>
                        <a:solidFill>
                          <a:srgbClr val="0000CC"/>
                        </a:solidFill>
                        <a:effectLst/>
                        <a:latin typeface="+mn-lt"/>
                        <a:ea typeface="新細明體" charset="-120"/>
                        <a:cs typeface="Arial" pitchFamily="34" charset="0"/>
                      </a:endParaRPr>
                    </a:p>
                  </a:txBody>
                  <a:tcPr marL="20638" marR="20638" marT="19050" marB="1905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 name="Rectangle 2"/>
          <p:cNvSpPr/>
          <p:nvPr/>
        </p:nvSpPr>
        <p:spPr bwMode="auto">
          <a:xfrm>
            <a:off x="72735" y="97067"/>
            <a:ext cx="3759431" cy="326881"/>
          </a:xfrm>
          <a:prstGeom prst="rect">
            <a:avLst/>
          </a:prstGeom>
          <a:no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r>
              <a:rPr lang="en-US" sz="2000" b="1" dirty="0">
                <a:solidFill>
                  <a:srgbClr val="0000FF"/>
                </a:solidFill>
                <a:latin typeface="Calibri" pitchFamily="34" charset="0"/>
                <a:ea typeface="標楷體" pitchFamily="65" charset="-120"/>
              </a:rPr>
              <a:t>4</a:t>
            </a:r>
            <a:r>
              <a:rPr lang="en-US" sz="2000" b="1" dirty="0" smtClean="0">
                <a:solidFill>
                  <a:srgbClr val="0000FF"/>
                </a:solidFill>
                <a:latin typeface="Calibri" pitchFamily="34" charset="0"/>
                <a:ea typeface="標楷體" pitchFamily="65" charset="-120"/>
              </a:rPr>
              <a:t>. </a:t>
            </a:r>
            <a:r>
              <a:rPr lang="en-US" altLang="zh-TW" sz="2000" b="1" dirty="0">
                <a:solidFill>
                  <a:srgbClr val="0000FF"/>
                </a:solidFill>
                <a:latin typeface="Calibri" pitchFamily="34" charset="0"/>
                <a:ea typeface="標楷體" pitchFamily="65" charset="-120"/>
              </a:rPr>
              <a:t>Side deco plate NG</a:t>
            </a:r>
            <a:endParaRPr kumimoji="1" lang="en-US" sz="2000" i="0" u="none" strike="noStrike" cap="none" normalizeH="0" baseline="0" dirty="0" smtClean="0">
              <a:ln>
                <a:noFill/>
              </a:ln>
              <a:solidFill>
                <a:schemeClr val="tx1"/>
              </a:solidFill>
              <a:effectLst/>
              <a:latin typeface="Arial" pitchFamily="34" charset="0"/>
              <a:ea typeface="新細明體" pitchFamily="18" charset="-120"/>
              <a:cs typeface="Arial" pitchFamily="34" charset="0"/>
            </a:endParaRPr>
          </a:p>
        </p:txBody>
      </p:sp>
      <p:sp>
        <p:nvSpPr>
          <p:cNvPr id="8" name="Oval 7"/>
          <p:cNvSpPr/>
          <p:nvPr/>
        </p:nvSpPr>
        <p:spPr>
          <a:xfrm>
            <a:off x="8656352" y="2525731"/>
            <a:ext cx="343117" cy="322730"/>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FF0000"/>
              </a:solidFill>
            </a:endParaRPr>
          </a:p>
        </p:txBody>
      </p:sp>
      <p:pic>
        <p:nvPicPr>
          <p:cNvPr id="4" name="Picture 3"/>
          <p:cNvPicPr>
            <a:picLocks noChangeAspect="1"/>
          </p:cNvPicPr>
          <p:nvPr/>
        </p:nvPicPr>
        <p:blipFill>
          <a:blip r:embed="rId3"/>
          <a:stretch>
            <a:fillRect/>
          </a:stretch>
        </p:blipFill>
        <p:spPr>
          <a:xfrm>
            <a:off x="132190" y="2252459"/>
            <a:ext cx="1394459" cy="929639"/>
          </a:xfrm>
          <a:prstGeom prst="rect">
            <a:avLst/>
          </a:prstGeom>
        </p:spPr>
      </p:pic>
    </p:spTree>
    <p:extLst>
      <p:ext uri="{BB962C8B-B14F-4D97-AF65-F5344CB8AC3E}">
        <p14:creationId xmlns:p14="http://schemas.microsoft.com/office/powerpoint/2010/main" val="25907364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67"/>
          <p:cNvGraphicFramePr>
            <a:graphicFrameLocks/>
          </p:cNvGraphicFramePr>
          <p:nvPr>
            <p:extLst>
              <p:ext uri="{D42A27DB-BD31-4B8C-83A1-F6EECF244321}">
                <p14:modId xmlns:p14="http://schemas.microsoft.com/office/powerpoint/2010/main" val="1753783975"/>
              </p:ext>
            </p:extLst>
          </p:nvPr>
        </p:nvGraphicFramePr>
        <p:xfrm>
          <a:off x="64498" y="517891"/>
          <a:ext cx="9030074" cy="4262577"/>
        </p:xfrm>
        <a:graphic>
          <a:graphicData uri="http://schemas.openxmlformats.org/drawingml/2006/table">
            <a:tbl>
              <a:tblPr/>
              <a:tblGrid>
                <a:gridCol w="1502064">
                  <a:extLst>
                    <a:ext uri="{9D8B030D-6E8A-4147-A177-3AD203B41FA5}">
                      <a16:colId xmlns:a16="http://schemas.microsoft.com/office/drawing/2014/main" val="20000"/>
                    </a:ext>
                  </a:extLst>
                </a:gridCol>
                <a:gridCol w="2468880">
                  <a:extLst>
                    <a:ext uri="{9D8B030D-6E8A-4147-A177-3AD203B41FA5}">
                      <a16:colId xmlns:a16="http://schemas.microsoft.com/office/drawing/2014/main" val="20001"/>
                    </a:ext>
                  </a:extLst>
                </a:gridCol>
                <a:gridCol w="3244981">
                  <a:extLst>
                    <a:ext uri="{9D8B030D-6E8A-4147-A177-3AD203B41FA5}">
                      <a16:colId xmlns:a16="http://schemas.microsoft.com/office/drawing/2014/main" val="20002"/>
                    </a:ext>
                  </a:extLst>
                </a:gridCol>
                <a:gridCol w="650874">
                  <a:extLst>
                    <a:ext uri="{9D8B030D-6E8A-4147-A177-3AD203B41FA5}">
                      <a16:colId xmlns:a16="http://schemas.microsoft.com/office/drawing/2014/main" val="20003"/>
                    </a:ext>
                  </a:extLst>
                </a:gridCol>
                <a:gridCol w="637390">
                  <a:extLst>
                    <a:ext uri="{9D8B030D-6E8A-4147-A177-3AD203B41FA5}">
                      <a16:colId xmlns:a16="http://schemas.microsoft.com/office/drawing/2014/main" val="20004"/>
                    </a:ext>
                  </a:extLst>
                </a:gridCol>
                <a:gridCol w="525885">
                  <a:extLst>
                    <a:ext uri="{9D8B030D-6E8A-4147-A177-3AD203B41FA5}">
                      <a16:colId xmlns:a16="http://schemas.microsoft.com/office/drawing/2014/main" val="20005"/>
                    </a:ext>
                  </a:extLst>
                </a:gridCol>
              </a:tblGrid>
              <a:tr h="233949">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Issue Description</a:t>
                      </a:r>
                    </a:p>
                  </a:txBody>
                  <a:tcPr marL="20638" marR="20638" marT="19050" marB="1905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Root Cause </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Actions</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Owner</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Due Date</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Status</a:t>
                      </a:r>
                    </a:p>
                  </a:txBody>
                  <a:tcPr marL="20638" marR="20638" marT="19050" marB="1905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028628">
                <a:tc>
                  <a:txBody>
                    <a:bodyPr/>
                    <a:lstStyle/>
                    <a:p>
                      <a:r>
                        <a:rPr lang="en-US" sz="1100" b="1" kern="1200" dirty="0" smtClean="0">
                          <a:solidFill>
                            <a:srgbClr val="FF0000"/>
                          </a:solidFill>
                          <a:latin typeface="+mn-lt"/>
                          <a:ea typeface="標楷體" pitchFamily="65" charset="-120"/>
                          <a:cs typeface="+mn-cs"/>
                        </a:rPr>
                        <a:t>Side deco plate Missing</a:t>
                      </a:r>
                    </a:p>
                    <a:p>
                      <a:r>
                        <a:rPr lang="en-US" altLang="zh-TW" sz="1100" b="1" kern="1200" dirty="0" smtClean="0">
                          <a:solidFill>
                            <a:srgbClr val="FF0000"/>
                          </a:solidFill>
                          <a:latin typeface="+mn-lt"/>
                          <a:ea typeface="標楷體" pitchFamily="65" charset="-120"/>
                          <a:cs typeface="+mn-cs"/>
                        </a:rPr>
                        <a:t>Type</a:t>
                      </a:r>
                      <a:r>
                        <a:rPr lang="en-US" sz="1100" b="1" kern="1200" dirty="0" smtClean="0">
                          <a:solidFill>
                            <a:srgbClr val="FF0000"/>
                          </a:solidFill>
                          <a:latin typeface="+mn-lt"/>
                          <a:ea typeface="標楷體" pitchFamily="65" charset="-120"/>
                          <a:cs typeface="+mn-cs"/>
                        </a:rPr>
                        <a:t>: Major</a:t>
                      </a:r>
                    </a:p>
                    <a:p>
                      <a:r>
                        <a:rPr lang="en-US" sz="1100" b="1" kern="1200" dirty="0" smtClean="0">
                          <a:solidFill>
                            <a:srgbClr val="FF0000"/>
                          </a:solidFill>
                          <a:latin typeface="+mn-lt"/>
                          <a:ea typeface="標楷體" pitchFamily="65" charset="-120"/>
                          <a:cs typeface="+mn-cs"/>
                        </a:rPr>
                        <a:t>Defect unit </a:t>
                      </a:r>
                      <a:r>
                        <a:rPr lang="en-US" sz="1100" b="1" kern="1200" dirty="0" err="1" smtClean="0">
                          <a:solidFill>
                            <a:srgbClr val="FF0000"/>
                          </a:solidFill>
                          <a:latin typeface="+mn-lt"/>
                          <a:ea typeface="標楷體" pitchFamily="65" charset="-120"/>
                          <a:cs typeface="+mn-cs"/>
                        </a:rPr>
                        <a:t>Q’ty</a:t>
                      </a:r>
                      <a:r>
                        <a:rPr lang="en-US" sz="1100" b="1" kern="1200" dirty="0" smtClean="0">
                          <a:solidFill>
                            <a:srgbClr val="FF0000"/>
                          </a:solidFill>
                          <a:latin typeface="+mn-lt"/>
                          <a:ea typeface="標楷體" pitchFamily="65" charset="-120"/>
                          <a:cs typeface="+mn-cs"/>
                        </a:rPr>
                        <a:t> :  1pcs / 756pcs </a:t>
                      </a:r>
                    </a:p>
                    <a:p>
                      <a:r>
                        <a:rPr lang="en-US" sz="1100" b="1" kern="1200" dirty="0" smtClean="0">
                          <a:solidFill>
                            <a:srgbClr val="FF0000"/>
                          </a:solidFill>
                          <a:latin typeface="+mn-lt"/>
                          <a:ea typeface="標楷體" pitchFamily="65" charset="-120"/>
                          <a:cs typeface="+mn-cs"/>
                        </a:rPr>
                        <a:t>Defect rate : 0.13%</a:t>
                      </a:r>
                    </a:p>
                    <a:p>
                      <a:r>
                        <a:rPr lang="en-US" sz="1100" b="1" kern="1200" dirty="0" smtClean="0">
                          <a:solidFill>
                            <a:srgbClr val="FF0000"/>
                          </a:solidFill>
                          <a:latin typeface="+mn-lt"/>
                          <a:ea typeface="標楷體" pitchFamily="65" charset="-120"/>
                          <a:cs typeface="+mn-cs"/>
                        </a:rPr>
                        <a:t>SN:</a:t>
                      </a:r>
                    </a:p>
                    <a:p>
                      <a:r>
                        <a:rPr lang="en-US" sz="1000" b="1" kern="1200" dirty="0" smtClean="0">
                          <a:solidFill>
                            <a:srgbClr val="FF0000"/>
                          </a:solidFill>
                          <a:latin typeface="+mn-lt"/>
                          <a:ea typeface="標楷體" pitchFamily="65" charset="-120"/>
                          <a:cs typeface="+mn-cs"/>
                        </a:rPr>
                        <a:t>214965001202109000061</a:t>
                      </a:r>
                    </a:p>
                  </a:txBody>
                  <a:tcPr marR="20638" marT="91440" marB="190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indent="0">
                        <a:buAutoNum type="arabicPeriod"/>
                      </a:pPr>
                      <a:r>
                        <a:rPr lang="en-US" sz="1050" baseline="0" dirty="0" smtClean="0">
                          <a:latin typeface="+mn-lt"/>
                          <a:cs typeface="Calibri" panose="020F0502020204030204" pitchFamily="34" charset="0"/>
                        </a:rPr>
                        <a:t>At Paste rubber shore &amp; decoration station adding OP forget remove release linear and paste deco plate onto product    ( SOP have define ).</a:t>
                      </a:r>
                    </a:p>
                    <a:p>
                      <a:pPr marL="0" indent="0">
                        <a:buAutoNum type="arabicPeriod"/>
                      </a:pPr>
                      <a:endParaRPr lang="en-US" sz="1050" baseline="0" dirty="0" smtClean="0">
                        <a:latin typeface="+mn-lt"/>
                        <a:cs typeface="Calibri" panose="020F0502020204030204" pitchFamily="34" charset="0"/>
                      </a:endParaRPr>
                    </a:p>
                    <a:p>
                      <a:pPr marL="0" indent="0">
                        <a:buAutoNum type="arabicPeriod"/>
                      </a:pPr>
                      <a:r>
                        <a:rPr lang="en-US" sz="1050" baseline="0" dirty="0" smtClean="0">
                          <a:latin typeface="+mn-lt"/>
                          <a:cs typeface="Calibri" panose="020F0502020204030204" pitchFamily="34" charset="0"/>
                        </a:rPr>
                        <a:t>At VI  station, OP no check carefully decoration before put product into gift box.</a:t>
                      </a:r>
                    </a:p>
                    <a:p>
                      <a:pPr marL="0" indent="0">
                        <a:buAutoNum type="arabicPeriod"/>
                      </a:pPr>
                      <a:endParaRPr lang="en-US" sz="1050" baseline="0" dirty="0" smtClean="0">
                        <a:latin typeface="+mn-lt"/>
                        <a:cs typeface="Calibri" panose="020F0502020204030204" pitchFamily="34" charset="0"/>
                      </a:endParaRPr>
                    </a:p>
                    <a:p>
                      <a:pPr marL="0" marR="0" indent="0" algn="l" defTabSz="685800" rtl="0" eaLnBrk="1" fontAlgn="auto" latinLnBrk="0" hangingPunct="1">
                        <a:lnSpc>
                          <a:spcPct val="100000"/>
                        </a:lnSpc>
                        <a:spcBef>
                          <a:spcPts val="0"/>
                        </a:spcBef>
                        <a:spcAft>
                          <a:spcPts val="0"/>
                        </a:spcAft>
                        <a:buClrTx/>
                        <a:buSzTx/>
                        <a:buFontTx/>
                        <a:buAutoNum type="arabicPeriod"/>
                        <a:tabLst/>
                        <a:defRPr/>
                      </a:pPr>
                      <a:r>
                        <a:rPr lang="en-US" sz="1050" baseline="0" dirty="0" smtClean="0">
                          <a:latin typeface="+mn-lt"/>
                          <a:cs typeface="Calibri" panose="020F0502020204030204" pitchFamily="34" charset="0"/>
                        </a:rPr>
                        <a:t> After close gift box there are only OBA station can check accessories inside but it’s only random check with sample rate C=0, AQL=0.4.</a:t>
                      </a:r>
                    </a:p>
                    <a:p>
                      <a:pPr marL="0" indent="0">
                        <a:buAutoNum type="arabicPeriod"/>
                      </a:pPr>
                      <a:endParaRPr lang="en-US" sz="1050" baseline="0" dirty="0" smtClean="0">
                        <a:latin typeface="+mn-lt"/>
                        <a:cs typeface="Calibri" panose="020F0502020204030204" pitchFamily="34" charset="0"/>
                      </a:endParaRPr>
                    </a:p>
                  </a:txBody>
                  <a:tcPr marR="20638" marT="91440" marB="190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indent="0">
                        <a:buFont typeface="Wingdings" panose="05000000000000000000" pitchFamily="2" charset="2"/>
                        <a:buNone/>
                      </a:pPr>
                      <a:r>
                        <a:rPr lang="en-US" sz="1050" dirty="0" smtClean="0">
                          <a:latin typeface="+mn-lt"/>
                          <a:cs typeface="Calibri" panose="020F0502020204030204" pitchFamily="34" charset="0"/>
                        </a:rPr>
                        <a:t>1. Add Side Deco plate checking is</a:t>
                      </a:r>
                      <a:r>
                        <a:rPr lang="en-US" sz="1050" baseline="0" dirty="0" smtClean="0">
                          <a:latin typeface="+mn-lt"/>
                          <a:cs typeface="Calibri" panose="020F0502020204030204" pitchFamily="34" charset="0"/>
                        </a:rPr>
                        <a:t> a CTQ item in  SOP of rubber shore &amp; decoration adding and VI station.</a:t>
                      </a:r>
                    </a:p>
                    <a:p>
                      <a:pPr marL="0" indent="0">
                        <a:buFont typeface="Wingdings" panose="05000000000000000000" pitchFamily="2" charset="2"/>
                        <a:buNone/>
                      </a:pPr>
                      <a:endParaRPr lang="en-US" sz="1050" baseline="0" dirty="0" smtClean="0">
                        <a:latin typeface="+mn-lt"/>
                        <a:cs typeface="Calibri" panose="020F0502020204030204" pitchFamily="34" charset="0"/>
                      </a:endParaRPr>
                    </a:p>
                    <a:p>
                      <a:pPr marL="0" indent="0">
                        <a:buFont typeface="Wingdings" panose="05000000000000000000" pitchFamily="2" charset="2"/>
                        <a:buNone/>
                      </a:pPr>
                      <a:endParaRPr lang="en-US" sz="1050" baseline="0" dirty="0" smtClean="0">
                        <a:latin typeface="+mn-lt"/>
                        <a:cs typeface="Calibri" panose="020F0502020204030204" pitchFamily="34" charset="0"/>
                      </a:endParaRPr>
                    </a:p>
                    <a:p>
                      <a:pPr marL="0" indent="0">
                        <a:buFont typeface="Wingdings" panose="05000000000000000000" pitchFamily="2" charset="2"/>
                        <a:buNone/>
                      </a:pPr>
                      <a:endParaRPr lang="en-US" sz="1050" baseline="0" dirty="0" smtClean="0">
                        <a:latin typeface="+mn-lt"/>
                        <a:cs typeface="Calibri" panose="020F0502020204030204" pitchFamily="34" charset="0"/>
                      </a:endParaRPr>
                    </a:p>
                    <a:p>
                      <a:pPr marL="0" indent="0">
                        <a:buFont typeface="Wingdings" panose="05000000000000000000" pitchFamily="2" charset="2"/>
                        <a:buNone/>
                      </a:pPr>
                      <a:endParaRPr lang="en-US" sz="1050" baseline="0" dirty="0" smtClean="0">
                        <a:latin typeface="+mn-lt"/>
                        <a:cs typeface="Calibri" panose="020F0502020204030204" pitchFamily="34" charset="0"/>
                      </a:endParaRPr>
                    </a:p>
                    <a:p>
                      <a:pPr marL="0" indent="0">
                        <a:buFont typeface="Wingdings" panose="05000000000000000000" pitchFamily="2" charset="2"/>
                        <a:buNone/>
                      </a:pPr>
                      <a:endParaRPr lang="en-US" sz="1050" baseline="0" dirty="0" smtClean="0">
                        <a:latin typeface="+mn-lt"/>
                        <a:cs typeface="Calibri" panose="020F0502020204030204" pitchFamily="34" charset="0"/>
                      </a:endParaRPr>
                    </a:p>
                    <a:p>
                      <a:pPr marL="0" indent="0">
                        <a:buFont typeface="Wingdings" panose="05000000000000000000" pitchFamily="2" charset="2"/>
                        <a:buNone/>
                      </a:pPr>
                      <a:endParaRPr lang="en-US" sz="1050" baseline="0" dirty="0" smtClean="0">
                        <a:latin typeface="+mn-lt"/>
                        <a:cs typeface="Calibri" panose="020F0502020204030204" pitchFamily="34" charset="0"/>
                      </a:endParaRPr>
                    </a:p>
                    <a:p>
                      <a:pPr marL="0" indent="0">
                        <a:buFont typeface="Wingdings" panose="05000000000000000000" pitchFamily="2" charset="2"/>
                        <a:buNone/>
                      </a:pPr>
                      <a:endParaRPr lang="en-US" sz="1050" baseline="0" dirty="0" smtClean="0">
                        <a:latin typeface="+mn-lt"/>
                        <a:cs typeface="Calibri" panose="020F0502020204030204" pitchFamily="34" charset="0"/>
                      </a:endParaRPr>
                    </a:p>
                    <a:p>
                      <a:pPr marL="0" marR="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050" baseline="0" dirty="0" smtClean="0">
                          <a:latin typeface="+mn-lt"/>
                          <a:cs typeface="Calibri" panose="020F0502020204030204" pitchFamily="34" charset="0"/>
                        </a:rPr>
                        <a:t>2. Increase OBA sample rate by C=0, AQL=0.25</a:t>
                      </a:r>
                    </a:p>
                    <a:p>
                      <a:pPr marL="0" indent="0">
                        <a:buFont typeface="Wingdings" panose="05000000000000000000" pitchFamily="2" charset="2"/>
                        <a:buNone/>
                      </a:pPr>
                      <a:endParaRPr lang="en-US" sz="1050" dirty="0" smtClean="0">
                        <a:latin typeface="+mn-lt"/>
                        <a:cs typeface="Calibri" panose="020F0502020204030204" pitchFamily="34" charset="0"/>
                      </a:endParaRPr>
                    </a:p>
                    <a:p>
                      <a:pPr marL="0" marR="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050" dirty="0" smtClean="0">
                          <a:latin typeface="+mn-lt"/>
                          <a:cs typeface="Calibri" panose="020F0502020204030204" pitchFamily="34" charset="0"/>
                        </a:rPr>
                        <a:t>3. </a:t>
                      </a:r>
                      <a:r>
                        <a:rPr lang="en-US" sz="1050" baseline="0" dirty="0" smtClean="0">
                          <a:latin typeface="+mn-lt"/>
                          <a:cs typeface="Calibri" panose="020F0502020204030204" pitchFamily="34" charset="0"/>
                        </a:rPr>
                        <a:t>Training all OP by Quality alert customer high light inspection issue with K18 product.</a:t>
                      </a:r>
                      <a:endParaRPr lang="en-US" sz="1050" dirty="0" smtClean="0">
                        <a:latin typeface="+mn-lt"/>
                        <a:cs typeface="Calibri" panose="020F0502020204030204" pitchFamily="34" charset="0"/>
                      </a:endParaRPr>
                    </a:p>
                    <a:p>
                      <a:pPr marL="0" indent="0">
                        <a:buFont typeface="Wingdings" panose="05000000000000000000" pitchFamily="2" charset="2"/>
                        <a:buNone/>
                      </a:pPr>
                      <a:endParaRPr lang="en-US" sz="1050" dirty="0" smtClean="0">
                        <a:latin typeface="+mn-lt"/>
                        <a:cs typeface="Calibri" panose="020F0502020204030204" pitchFamily="34" charset="0"/>
                      </a:endParaRPr>
                    </a:p>
                  </a:txBody>
                  <a:tcPr marR="20638" marT="91440" marB="190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33400" marR="0" lvl="0" indent="-533400" algn="l" defTabSz="762000" rtl="0" eaLnBrk="1" fontAlgn="base" latinLnBrk="0" hangingPunct="1">
                        <a:lnSpc>
                          <a:spcPct val="90000"/>
                        </a:lnSpc>
                        <a:spcBef>
                          <a:spcPct val="20000"/>
                        </a:spcBef>
                        <a:spcAft>
                          <a:spcPct val="0"/>
                        </a:spcAft>
                        <a:buClrTx/>
                        <a:buSzTx/>
                        <a:buFontTx/>
                        <a:buNone/>
                        <a:tabLst/>
                      </a:pPr>
                      <a:r>
                        <a:rPr kumimoji="0" lang="en-US" altLang="zh-TW" sz="950" b="0" i="0" u="none" strike="noStrike" kern="1200" cap="none" normalizeH="0" baseline="0" dirty="0" smtClean="0">
                          <a:ln>
                            <a:noFill/>
                          </a:ln>
                          <a:solidFill>
                            <a:schemeClr val="tx1"/>
                          </a:solidFill>
                          <a:effectLst/>
                          <a:latin typeface="+mn-lt"/>
                          <a:ea typeface="新細明體" charset="-120"/>
                          <a:cs typeface="Times New Roman" pitchFamily="18" charset="0"/>
                        </a:rPr>
                        <a:t>PQE: Bien</a:t>
                      </a:r>
                    </a:p>
                    <a:p>
                      <a:pPr marL="533400" marR="0" lvl="0" indent="-533400" algn="l" defTabSz="762000" rtl="0" eaLnBrk="1" fontAlgn="base" latinLnBrk="0" hangingPunct="1">
                        <a:lnSpc>
                          <a:spcPct val="90000"/>
                        </a:lnSpc>
                        <a:spcBef>
                          <a:spcPct val="20000"/>
                        </a:spcBef>
                        <a:spcAft>
                          <a:spcPct val="0"/>
                        </a:spcAft>
                        <a:buClrTx/>
                        <a:buSzTx/>
                        <a:buFontTx/>
                        <a:buNone/>
                        <a:tabLst/>
                      </a:pPr>
                      <a:r>
                        <a:rPr kumimoji="0" lang="en-US" altLang="zh-TW" sz="950" b="0" i="0" u="none" strike="noStrike" kern="1200" cap="none" normalizeH="0" baseline="0" dirty="0" smtClean="0">
                          <a:ln>
                            <a:noFill/>
                          </a:ln>
                          <a:solidFill>
                            <a:schemeClr val="tx1"/>
                          </a:solidFill>
                          <a:effectLst/>
                          <a:latin typeface="+mn-lt"/>
                          <a:ea typeface="新細明體" charset="-120"/>
                          <a:cs typeface="Times New Roman" pitchFamily="18" charset="0"/>
                        </a:rPr>
                        <a:t>IE: Hang</a:t>
                      </a:r>
                    </a:p>
                    <a:p>
                      <a:pPr marL="533400" marR="0" lvl="0" indent="-533400" algn="l" defTabSz="762000" rtl="0" eaLnBrk="1" fontAlgn="base" latinLnBrk="0" hangingPunct="1">
                        <a:lnSpc>
                          <a:spcPct val="90000"/>
                        </a:lnSpc>
                        <a:spcBef>
                          <a:spcPct val="20000"/>
                        </a:spcBef>
                        <a:spcAft>
                          <a:spcPct val="0"/>
                        </a:spcAft>
                        <a:buClrTx/>
                        <a:buSzTx/>
                        <a:buFontTx/>
                        <a:buNone/>
                        <a:tabLst/>
                      </a:pPr>
                      <a:r>
                        <a:rPr kumimoji="0" lang="en-US" altLang="zh-TW" sz="950" b="0" i="0" u="none" strike="noStrike" kern="1200" cap="none" normalizeH="0" baseline="0" dirty="0" smtClean="0">
                          <a:ln>
                            <a:noFill/>
                          </a:ln>
                          <a:solidFill>
                            <a:schemeClr val="tx1"/>
                          </a:solidFill>
                          <a:effectLst/>
                          <a:latin typeface="+mn-lt"/>
                          <a:ea typeface="新細明體" charset="-120"/>
                          <a:cs typeface="Times New Roman" pitchFamily="18" charset="0"/>
                        </a:rPr>
                        <a:t>PD: Van </a:t>
                      </a:r>
                      <a:r>
                        <a:rPr kumimoji="0" lang="en-US" altLang="zh-TW" sz="950" b="0" i="0" u="none" strike="noStrike" kern="1200" cap="none" normalizeH="0" baseline="0" dirty="0" err="1" smtClean="0">
                          <a:ln>
                            <a:noFill/>
                          </a:ln>
                          <a:solidFill>
                            <a:schemeClr val="tx1"/>
                          </a:solidFill>
                          <a:effectLst/>
                          <a:latin typeface="+mn-lt"/>
                          <a:ea typeface="新細明體" charset="-120"/>
                          <a:cs typeface="Times New Roman" pitchFamily="18" charset="0"/>
                        </a:rPr>
                        <a:t>Anh</a:t>
                      </a:r>
                      <a:endParaRPr kumimoji="0" lang="en-US" altLang="zh-TW" sz="950" b="0" i="0" u="none" strike="noStrike" kern="1200" cap="none" normalizeH="0" baseline="0" dirty="0" smtClean="0">
                        <a:ln>
                          <a:noFill/>
                        </a:ln>
                        <a:solidFill>
                          <a:schemeClr val="tx1"/>
                        </a:solidFill>
                        <a:effectLst/>
                        <a:latin typeface="+mn-lt"/>
                        <a:ea typeface="新細明體" charset="-120"/>
                        <a:cs typeface="Times New Roman" pitchFamily="18" charset="0"/>
                      </a:endParaRP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33400" marR="0" lvl="0" indent="-533400" algn="ctr" defTabSz="762000" rtl="0" eaLnBrk="1" fontAlgn="base" latinLnBrk="0" hangingPunct="1">
                        <a:lnSpc>
                          <a:spcPct val="90000"/>
                        </a:lnSpc>
                        <a:spcBef>
                          <a:spcPct val="20000"/>
                        </a:spcBef>
                        <a:spcAft>
                          <a:spcPct val="0"/>
                        </a:spcAft>
                        <a:buClrTx/>
                        <a:buSzTx/>
                        <a:buFontTx/>
                        <a:buNone/>
                        <a:tabLst/>
                      </a:pPr>
                      <a:r>
                        <a:rPr kumimoji="0" lang="en-US" altLang="zh-TW" sz="1100" b="0" i="0" u="none" strike="noStrike" kern="1200" cap="none" normalizeH="0" baseline="0" dirty="0" smtClean="0">
                          <a:ln>
                            <a:noFill/>
                          </a:ln>
                          <a:solidFill>
                            <a:srgbClr val="0000FF"/>
                          </a:solidFill>
                          <a:effectLst/>
                          <a:latin typeface="+mn-lt"/>
                          <a:ea typeface="新細明體" charset="-120"/>
                          <a:cs typeface="Times New Roman" pitchFamily="18" charset="0"/>
                        </a:rPr>
                        <a:t>Done</a:t>
                      </a:r>
                    </a:p>
                    <a:p>
                      <a:pPr marL="533400" marR="0" lvl="0" indent="-533400" algn="ctr" defTabSz="762000" rtl="0" eaLnBrk="1" fontAlgn="base" latinLnBrk="0" hangingPunct="1">
                        <a:lnSpc>
                          <a:spcPct val="90000"/>
                        </a:lnSpc>
                        <a:spcBef>
                          <a:spcPct val="20000"/>
                        </a:spcBef>
                        <a:spcAft>
                          <a:spcPct val="0"/>
                        </a:spcAft>
                        <a:buClrTx/>
                        <a:buSzTx/>
                        <a:buFontTx/>
                        <a:buNone/>
                        <a:tabLst/>
                      </a:pPr>
                      <a:r>
                        <a:rPr kumimoji="0" lang="en-US" altLang="zh-TW" sz="1100" b="0" i="0" u="none" strike="noStrike" kern="1200" cap="none" normalizeH="0" baseline="0" dirty="0" smtClean="0">
                          <a:ln>
                            <a:noFill/>
                          </a:ln>
                          <a:solidFill>
                            <a:srgbClr val="0000FF"/>
                          </a:solidFill>
                          <a:effectLst/>
                          <a:latin typeface="+mn-lt"/>
                          <a:ea typeface="新細明體" charset="-120"/>
                          <a:cs typeface="Times New Roman" pitchFamily="18" charset="0"/>
                        </a:rPr>
                        <a:t>22-Aug</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endParaRPr kumimoji="0" lang="en-US" altLang="zh-TW" sz="1100" b="0" i="0" u="none" strike="noStrike" cap="none" normalizeH="0" baseline="0" dirty="0" smtClean="0">
                        <a:ln>
                          <a:noFill/>
                        </a:ln>
                        <a:solidFill>
                          <a:srgbClr val="0000CC"/>
                        </a:solidFill>
                        <a:effectLst/>
                        <a:latin typeface="+mn-lt"/>
                        <a:ea typeface="新細明體" charset="-120"/>
                        <a:cs typeface="Arial" pitchFamily="34" charset="0"/>
                      </a:endParaRPr>
                    </a:p>
                  </a:txBody>
                  <a:tcPr marL="20638" marR="20638" marT="19050" marB="1905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 name="Rectangle 2"/>
          <p:cNvSpPr/>
          <p:nvPr/>
        </p:nvSpPr>
        <p:spPr bwMode="auto">
          <a:xfrm>
            <a:off x="72735" y="97067"/>
            <a:ext cx="3759431" cy="326881"/>
          </a:xfrm>
          <a:prstGeom prst="rect">
            <a:avLst/>
          </a:prstGeom>
          <a:no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r>
              <a:rPr lang="en-US" sz="2000" b="1" dirty="0">
                <a:solidFill>
                  <a:srgbClr val="0000FF"/>
                </a:solidFill>
                <a:latin typeface="Calibri" pitchFamily="34" charset="0"/>
                <a:ea typeface="標楷體" pitchFamily="65" charset="-120"/>
              </a:rPr>
              <a:t>4</a:t>
            </a:r>
            <a:r>
              <a:rPr lang="en-US" sz="2000" b="1" dirty="0" smtClean="0">
                <a:solidFill>
                  <a:srgbClr val="0000FF"/>
                </a:solidFill>
                <a:latin typeface="Calibri" pitchFamily="34" charset="0"/>
                <a:ea typeface="標楷體" pitchFamily="65" charset="-120"/>
              </a:rPr>
              <a:t>. </a:t>
            </a:r>
            <a:r>
              <a:rPr lang="en-US" altLang="zh-TW" sz="2000" b="1" dirty="0">
                <a:solidFill>
                  <a:srgbClr val="0000FF"/>
                </a:solidFill>
                <a:latin typeface="Calibri" pitchFamily="34" charset="0"/>
                <a:ea typeface="標楷體" pitchFamily="65" charset="-120"/>
              </a:rPr>
              <a:t>Side deco plate Missing</a:t>
            </a:r>
            <a:endParaRPr kumimoji="1" lang="en-US" sz="2000" i="0" u="none" strike="noStrike" cap="none" normalizeH="0" baseline="0" dirty="0" smtClean="0">
              <a:ln>
                <a:noFill/>
              </a:ln>
              <a:solidFill>
                <a:schemeClr val="tx1"/>
              </a:solidFill>
              <a:effectLst/>
              <a:latin typeface="Arial" pitchFamily="34" charset="0"/>
              <a:ea typeface="新細明體" pitchFamily="18" charset="-120"/>
              <a:cs typeface="Arial" pitchFamily="34" charset="0"/>
            </a:endParaRPr>
          </a:p>
        </p:txBody>
      </p:sp>
      <p:sp>
        <p:nvSpPr>
          <p:cNvPr id="8" name="Oval 7"/>
          <p:cNvSpPr/>
          <p:nvPr/>
        </p:nvSpPr>
        <p:spPr>
          <a:xfrm>
            <a:off x="8656352" y="2589675"/>
            <a:ext cx="343117" cy="322730"/>
          </a:xfrm>
          <a:prstGeom prst="ellipse">
            <a:avLst/>
          </a:prstGeom>
          <a:solidFill>
            <a:srgbClr val="00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FF0000"/>
              </a:solidFill>
            </a:endParaRPr>
          </a:p>
        </p:txBody>
      </p:sp>
      <p:pic>
        <p:nvPicPr>
          <p:cNvPr id="4" name="Picture 3"/>
          <p:cNvPicPr>
            <a:picLocks noChangeAspect="1"/>
          </p:cNvPicPr>
          <p:nvPr/>
        </p:nvPicPr>
        <p:blipFill>
          <a:blip r:embed="rId4"/>
          <a:stretch>
            <a:fillRect/>
          </a:stretch>
        </p:blipFill>
        <p:spPr>
          <a:xfrm rot="16200000">
            <a:off x="362555" y="1894045"/>
            <a:ext cx="935209" cy="1391261"/>
          </a:xfrm>
          <a:prstGeom prst="rect">
            <a:avLst/>
          </a:prstGeom>
        </p:spPr>
      </p:pic>
      <p:pic>
        <p:nvPicPr>
          <p:cNvPr id="5" name="Picture 4"/>
          <p:cNvPicPr>
            <a:picLocks noChangeAspect="1"/>
          </p:cNvPicPr>
          <p:nvPr/>
        </p:nvPicPr>
        <p:blipFill>
          <a:blip r:embed="rId5"/>
          <a:stretch>
            <a:fillRect/>
          </a:stretch>
        </p:blipFill>
        <p:spPr>
          <a:xfrm>
            <a:off x="4267201" y="1182031"/>
            <a:ext cx="2677297" cy="1191022"/>
          </a:xfrm>
          <a:prstGeom prst="rect">
            <a:avLst/>
          </a:prstGeom>
        </p:spPr>
      </p:pic>
      <p:graphicFrame>
        <p:nvGraphicFramePr>
          <p:cNvPr id="6" name="Object 5"/>
          <p:cNvGraphicFramePr>
            <a:graphicFrameLocks noChangeAspect="1"/>
          </p:cNvGraphicFramePr>
          <p:nvPr>
            <p:extLst>
              <p:ext uri="{D42A27DB-BD31-4B8C-83A1-F6EECF244321}">
                <p14:modId xmlns:p14="http://schemas.microsoft.com/office/powerpoint/2010/main" val="2887869673"/>
              </p:ext>
            </p:extLst>
          </p:nvPr>
        </p:nvGraphicFramePr>
        <p:xfrm>
          <a:off x="5148263" y="3149600"/>
          <a:ext cx="914400" cy="771525"/>
        </p:xfrm>
        <a:graphic>
          <a:graphicData uri="http://schemas.openxmlformats.org/presentationml/2006/ole">
            <mc:AlternateContent xmlns:mc="http://schemas.openxmlformats.org/markup-compatibility/2006">
              <mc:Choice xmlns:v="urn:schemas-microsoft-com:vml" Requires="v">
                <p:oleObj spid="_x0000_s2057" name="Acrobat Document" showAsIcon="1" r:id="rId6" imgW="914400" imgH="771480" progId="AcroExch.Document.DC">
                  <p:embed/>
                </p:oleObj>
              </mc:Choice>
              <mc:Fallback>
                <p:oleObj name="Acrobat Document" showAsIcon="1" r:id="rId6" imgW="914400" imgH="771480" progId="AcroExch.Document.DC">
                  <p:embed/>
                  <p:pic>
                    <p:nvPicPr>
                      <p:cNvPr id="0" name=""/>
                      <p:cNvPicPr/>
                      <p:nvPr/>
                    </p:nvPicPr>
                    <p:blipFill>
                      <a:blip r:embed="rId7"/>
                      <a:stretch>
                        <a:fillRect/>
                      </a:stretch>
                    </p:blipFill>
                    <p:spPr>
                      <a:xfrm>
                        <a:off x="5148263" y="3149600"/>
                        <a:ext cx="914400" cy="771525"/>
                      </a:xfrm>
                      <a:prstGeom prst="rect">
                        <a:avLst/>
                      </a:prstGeom>
                    </p:spPr>
                  </p:pic>
                </p:oleObj>
              </mc:Fallback>
            </mc:AlternateContent>
          </a:graphicData>
        </a:graphic>
      </p:graphicFrame>
    </p:spTree>
    <p:extLst>
      <p:ext uri="{BB962C8B-B14F-4D97-AF65-F5344CB8AC3E}">
        <p14:creationId xmlns:p14="http://schemas.microsoft.com/office/powerpoint/2010/main" val="36724371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67"/>
          <p:cNvGraphicFramePr>
            <a:graphicFrameLocks/>
          </p:cNvGraphicFramePr>
          <p:nvPr>
            <p:extLst>
              <p:ext uri="{D42A27DB-BD31-4B8C-83A1-F6EECF244321}">
                <p14:modId xmlns:p14="http://schemas.microsoft.com/office/powerpoint/2010/main" val="2862554627"/>
              </p:ext>
            </p:extLst>
          </p:nvPr>
        </p:nvGraphicFramePr>
        <p:xfrm>
          <a:off x="72736" y="517891"/>
          <a:ext cx="9030074" cy="4664979"/>
        </p:xfrm>
        <a:graphic>
          <a:graphicData uri="http://schemas.openxmlformats.org/drawingml/2006/table">
            <a:tbl>
              <a:tblPr/>
              <a:tblGrid>
                <a:gridCol w="1502064">
                  <a:extLst>
                    <a:ext uri="{9D8B030D-6E8A-4147-A177-3AD203B41FA5}">
                      <a16:colId xmlns:a16="http://schemas.microsoft.com/office/drawing/2014/main" val="20000"/>
                    </a:ext>
                  </a:extLst>
                </a:gridCol>
                <a:gridCol w="2468880">
                  <a:extLst>
                    <a:ext uri="{9D8B030D-6E8A-4147-A177-3AD203B41FA5}">
                      <a16:colId xmlns:a16="http://schemas.microsoft.com/office/drawing/2014/main" val="20001"/>
                    </a:ext>
                  </a:extLst>
                </a:gridCol>
                <a:gridCol w="3244981">
                  <a:extLst>
                    <a:ext uri="{9D8B030D-6E8A-4147-A177-3AD203B41FA5}">
                      <a16:colId xmlns:a16="http://schemas.microsoft.com/office/drawing/2014/main" val="20002"/>
                    </a:ext>
                  </a:extLst>
                </a:gridCol>
                <a:gridCol w="650874">
                  <a:extLst>
                    <a:ext uri="{9D8B030D-6E8A-4147-A177-3AD203B41FA5}">
                      <a16:colId xmlns:a16="http://schemas.microsoft.com/office/drawing/2014/main" val="20003"/>
                    </a:ext>
                  </a:extLst>
                </a:gridCol>
                <a:gridCol w="637390">
                  <a:extLst>
                    <a:ext uri="{9D8B030D-6E8A-4147-A177-3AD203B41FA5}">
                      <a16:colId xmlns:a16="http://schemas.microsoft.com/office/drawing/2014/main" val="20004"/>
                    </a:ext>
                  </a:extLst>
                </a:gridCol>
                <a:gridCol w="525885">
                  <a:extLst>
                    <a:ext uri="{9D8B030D-6E8A-4147-A177-3AD203B41FA5}">
                      <a16:colId xmlns:a16="http://schemas.microsoft.com/office/drawing/2014/main" val="20005"/>
                    </a:ext>
                  </a:extLst>
                </a:gridCol>
              </a:tblGrid>
              <a:tr h="233949">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Issue Description</a:t>
                      </a:r>
                    </a:p>
                  </a:txBody>
                  <a:tcPr marL="20638" marR="20638" marT="19050" marB="1905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Root Cause </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Actions</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Owner</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Due Date</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Status</a:t>
                      </a:r>
                    </a:p>
                  </a:txBody>
                  <a:tcPr marL="20638" marR="20638" marT="19050" marB="1905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028628">
                <a:tc>
                  <a:txBody>
                    <a:bodyPr/>
                    <a:lstStyle/>
                    <a:p>
                      <a:r>
                        <a:rPr lang="en-US" sz="1100" b="1" kern="1200" dirty="0" smtClean="0">
                          <a:solidFill>
                            <a:srgbClr val="FF0000"/>
                          </a:solidFill>
                          <a:latin typeface="+mn-lt"/>
                          <a:ea typeface="標楷體" pitchFamily="65" charset="-120"/>
                          <a:cs typeface="+mn-cs"/>
                        </a:rPr>
                        <a:t>Factory stuff inside the product</a:t>
                      </a:r>
                    </a:p>
                    <a:p>
                      <a:r>
                        <a:rPr lang="en-US" altLang="zh-TW" sz="1100" b="1" kern="1200" dirty="0" smtClean="0">
                          <a:solidFill>
                            <a:srgbClr val="FF0000"/>
                          </a:solidFill>
                          <a:latin typeface="+mn-lt"/>
                          <a:ea typeface="標楷體" pitchFamily="65" charset="-120"/>
                          <a:cs typeface="+mn-cs"/>
                        </a:rPr>
                        <a:t>Type</a:t>
                      </a:r>
                      <a:r>
                        <a:rPr lang="en-US" sz="1100" b="1" kern="1200" dirty="0" smtClean="0">
                          <a:solidFill>
                            <a:srgbClr val="FF0000"/>
                          </a:solidFill>
                          <a:latin typeface="+mn-lt"/>
                          <a:ea typeface="標楷體" pitchFamily="65" charset="-120"/>
                          <a:cs typeface="+mn-cs"/>
                        </a:rPr>
                        <a:t>: Minor</a:t>
                      </a:r>
                    </a:p>
                    <a:p>
                      <a:r>
                        <a:rPr lang="en-US" sz="1100" b="1" kern="1200" dirty="0" smtClean="0">
                          <a:solidFill>
                            <a:srgbClr val="FF0000"/>
                          </a:solidFill>
                          <a:latin typeface="+mn-lt"/>
                          <a:ea typeface="標楷體" pitchFamily="65" charset="-120"/>
                          <a:cs typeface="+mn-cs"/>
                        </a:rPr>
                        <a:t>1pcs / 756pcs </a:t>
                      </a:r>
                    </a:p>
                    <a:p>
                      <a:r>
                        <a:rPr lang="en-US" sz="1100" b="1" kern="1200" dirty="0" smtClean="0">
                          <a:solidFill>
                            <a:srgbClr val="FF0000"/>
                          </a:solidFill>
                          <a:latin typeface="+mn-lt"/>
                          <a:ea typeface="標楷體" pitchFamily="65" charset="-120"/>
                          <a:cs typeface="+mn-cs"/>
                        </a:rPr>
                        <a:t>SET temp label on the rear side  2pcs / 756pcs </a:t>
                      </a:r>
                    </a:p>
                    <a:p>
                      <a:r>
                        <a:rPr lang="en-US" sz="1100" b="1" kern="1200" dirty="0" smtClean="0">
                          <a:solidFill>
                            <a:srgbClr val="FF0000"/>
                          </a:solidFill>
                          <a:latin typeface="+mn-lt"/>
                          <a:ea typeface="標楷體" pitchFamily="65" charset="-120"/>
                          <a:cs typeface="+mn-cs"/>
                        </a:rPr>
                        <a:t>Defect rate : 0.39%</a:t>
                      </a:r>
                    </a:p>
                  </a:txBody>
                  <a:tcPr marR="20638" marT="91440" marB="190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indent="0">
                        <a:buAutoNum type="arabicPeriod"/>
                      </a:pPr>
                      <a:r>
                        <a:rPr lang="en-US" sz="1050" dirty="0" smtClean="0">
                          <a:latin typeface="+mn-lt"/>
                          <a:cs typeface="Calibri" panose="020F0502020204030204" pitchFamily="34" charset="0"/>
                        </a:rPr>
                        <a:t> At</a:t>
                      </a:r>
                      <a:r>
                        <a:rPr lang="en-US" sz="1050" baseline="0" dirty="0" smtClean="0">
                          <a:latin typeface="+mn-lt"/>
                          <a:cs typeface="Calibri" panose="020F0502020204030204" pitchFamily="34" charset="0"/>
                        </a:rPr>
                        <a:t> printer device label station , after scan MAC on draft label  to purpose of device housing label printing, operator must remover draft label ( just factory control and use for function test before links product with KSB SN). But operator was forget remover this label and take pass product to next station.</a:t>
                      </a:r>
                    </a:p>
                    <a:p>
                      <a:pPr marL="0" indent="0">
                        <a:buAutoNum type="arabicPeriod"/>
                      </a:pPr>
                      <a:endParaRPr lang="en-US" sz="1050" dirty="0" smtClean="0">
                        <a:latin typeface="+mn-lt"/>
                        <a:cs typeface="Calibri" panose="020F0502020204030204" pitchFamily="34" charset="0"/>
                      </a:endParaRPr>
                    </a:p>
                    <a:p>
                      <a:r>
                        <a:rPr lang="en-US" sz="1050" dirty="0" smtClean="0">
                          <a:latin typeface="+mn-lt"/>
                          <a:cs typeface="Calibri" panose="020F0502020204030204" pitchFamily="34" charset="0"/>
                        </a:rPr>
                        <a:t>2. OP at Visual Inspection</a:t>
                      </a:r>
                      <a:r>
                        <a:rPr lang="en-US" sz="1050" baseline="0" dirty="0" smtClean="0">
                          <a:latin typeface="+mn-lt"/>
                          <a:cs typeface="Calibri" panose="020F0502020204030204" pitchFamily="34" charset="0"/>
                        </a:rPr>
                        <a:t> check cosmetic product was not defect and remove this label</a:t>
                      </a:r>
                    </a:p>
                    <a:p>
                      <a:endParaRPr lang="en-US" sz="1050" baseline="0" dirty="0" smtClean="0">
                        <a:latin typeface="+mn-lt"/>
                        <a:cs typeface="Calibri" panose="020F0502020204030204" pitchFamily="34" charset="0"/>
                      </a:endParaRPr>
                    </a:p>
                    <a:p>
                      <a:r>
                        <a:rPr lang="en-US" sz="1050" baseline="0" dirty="0" smtClean="0">
                          <a:latin typeface="+mn-lt"/>
                          <a:cs typeface="Calibri" panose="020F0502020204030204" pitchFamily="34" charset="0"/>
                        </a:rPr>
                        <a:t>3.  OP did memo on RCU have remark         “ RCU NG ” cause OP defect visual inspection RCU defect PE bag broken. So OP write remark for line leader know. But he put NG and OK accessory together in same box. In next shift OP doing at this station don’t know and put this RCU normal user.</a:t>
                      </a:r>
                    </a:p>
                    <a:p>
                      <a:endParaRPr lang="en-US" sz="1050" baseline="0" dirty="0" smtClean="0">
                        <a:latin typeface="+mn-lt"/>
                        <a:cs typeface="Calibri" panose="020F0502020204030204" pitchFamily="34" charset="0"/>
                      </a:endParaRPr>
                    </a:p>
                    <a:p>
                      <a:pPr marL="0" marR="0" indent="0" algn="l" defTabSz="685800" rtl="0" eaLnBrk="1" fontAlgn="auto" latinLnBrk="0" hangingPunct="1">
                        <a:lnSpc>
                          <a:spcPct val="100000"/>
                        </a:lnSpc>
                        <a:spcBef>
                          <a:spcPts val="0"/>
                        </a:spcBef>
                        <a:spcAft>
                          <a:spcPts val="0"/>
                        </a:spcAft>
                        <a:buClrTx/>
                        <a:buSzTx/>
                        <a:buFontTx/>
                        <a:buNone/>
                        <a:tabLst/>
                        <a:defRPr/>
                      </a:pPr>
                      <a:r>
                        <a:rPr lang="en-US" sz="1050" baseline="0" dirty="0" smtClean="0">
                          <a:latin typeface="+mn-lt"/>
                          <a:cs typeface="Calibri" panose="020F0502020204030204" pitchFamily="34" charset="0"/>
                        </a:rPr>
                        <a:t>4. After close gift box there are only OBA station can check accessories inside but it’s only random check with sample rate C=0, AQL=0.4.</a:t>
                      </a:r>
                    </a:p>
                    <a:p>
                      <a:endParaRPr lang="en-US" sz="1050" baseline="0" dirty="0" smtClean="0">
                        <a:latin typeface="+mn-lt"/>
                        <a:cs typeface="Calibri" panose="020F0502020204030204" pitchFamily="34" charset="0"/>
                      </a:endParaRPr>
                    </a:p>
                  </a:txBody>
                  <a:tcPr marR="20638" marT="91440" marB="190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050" dirty="0" smtClean="0">
                          <a:latin typeface="+mn-lt"/>
                          <a:cs typeface="Calibri" panose="020F0502020204030204" pitchFamily="34" charset="0"/>
                        </a:rPr>
                        <a:t>1. </a:t>
                      </a:r>
                      <a:r>
                        <a:rPr lang="en-US" sz="1050" baseline="0" dirty="0" smtClean="0">
                          <a:latin typeface="+mn-lt"/>
                          <a:cs typeface="Calibri" panose="020F0502020204030204" pitchFamily="34" charset="0"/>
                        </a:rPr>
                        <a:t>Training all OP by Quality alert customer high light inspection issue with K18 product.</a:t>
                      </a:r>
                      <a:endParaRPr lang="en-US" sz="1050" dirty="0" smtClean="0">
                        <a:latin typeface="+mn-lt"/>
                        <a:cs typeface="Calibri" panose="020F0502020204030204" pitchFamily="34" charset="0"/>
                      </a:endParaRPr>
                    </a:p>
                    <a:p>
                      <a:pPr marL="0" indent="0">
                        <a:buFont typeface="Wingdings" panose="05000000000000000000" pitchFamily="2" charset="2"/>
                        <a:buNone/>
                      </a:pPr>
                      <a:endParaRPr lang="en-US" sz="1050" dirty="0" smtClean="0">
                        <a:latin typeface="+mn-lt"/>
                        <a:cs typeface="Calibri" panose="020F0502020204030204" pitchFamily="34" charset="0"/>
                      </a:endParaRPr>
                    </a:p>
                    <a:p>
                      <a:pPr marL="0" indent="0">
                        <a:buFont typeface="Wingdings" panose="05000000000000000000" pitchFamily="2" charset="2"/>
                        <a:buNone/>
                      </a:pPr>
                      <a:endParaRPr lang="en-US" sz="1050" dirty="0" smtClean="0">
                        <a:latin typeface="+mn-lt"/>
                        <a:cs typeface="Calibri" panose="020F0502020204030204" pitchFamily="34" charset="0"/>
                      </a:endParaRPr>
                    </a:p>
                    <a:p>
                      <a:pPr marL="0" indent="0">
                        <a:buFont typeface="Wingdings" panose="05000000000000000000" pitchFamily="2" charset="2"/>
                        <a:buNone/>
                      </a:pPr>
                      <a:endParaRPr lang="en-US" sz="1050" dirty="0" smtClean="0">
                        <a:latin typeface="+mn-lt"/>
                        <a:cs typeface="Calibri" panose="020F0502020204030204" pitchFamily="34" charset="0"/>
                      </a:endParaRPr>
                    </a:p>
                    <a:p>
                      <a:pPr marL="0" indent="0">
                        <a:buFont typeface="Wingdings" panose="05000000000000000000" pitchFamily="2" charset="2"/>
                        <a:buNone/>
                      </a:pPr>
                      <a:endParaRPr lang="en-US" sz="1050" dirty="0" smtClean="0">
                        <a:latin typeface="+mn-lt"/>
                        <a:cs typeface="Calibri" panose="020F0502020204030204" pitchFamily="34" charset="0"/>
                      </a:endParaRPr>
                    </a:p>
                    <a:p>
                      <a:pPr marL="0" indent="0">
                        <a:buFont typeface="Wingdings" panose="05000000000000000000" pitchFamily="2" charset="2"/>
                        <a:buNone/>
                      </a:pPr>
                      <a:endParaRPr lang="en-US" sz="1050" dirty="0" smtClean="0">
                        <a:latin typeface="+mn-lt"/>
                        <a:cs typeface="Calibri" panose="020F0502020204030204" pitchFamily="34" charset="0"/>
                      </a:endParaRPr>
                    </a:p>
                    <a:p>
                      <a:pPr marL="0" indent="0">
                        <a:buFont typeface="Wingdings" panose="05000000000000000000" pitchFamily="2" charset="2"/>
                        <a:buNone/>
                      </a:pPr>
                      <a:r>
                        <a:rPr lang="en-US" sz="1050" dirty="0" smtClean="0">
                          <a:latin typeface="+mn-lt"/>
                          <a:cs typeface="Calibri" panose="020F0502020204030204" pitchFamily="34" charset="0"/>
                        </a:rPr>
                        <a:t>2. Add</a:t>
                      </a:r>
                      <a:r>
                        <a:rPr lang="en-US" sz="1050" baseline="0" dirty="0" smtClean="0">
                          <a:latin typeface="+mn-lt"/>
                          <a:cs typeface="Calibri" panose="020F0502020204030204" pitchFamily="34" charset="0"/>
                        </a:rPr>
                        <a:t> an NG material area where all NG material must be put on after separate out of production line.</a:t>
                      </a:r>
                    </a:p>
                    <a:p>
                      <a:pPr marL="0" indent="0">
                        <a:buFont typeface="Wingdings" panose="05000000000000000000" pitchFamily="2" charset="2"/>
                        <a:buNone/>
                      </a:pPr>
                      <a:endParaRPr lang="en-US" sz="1050" baseline="0" dirty="0" smtClean="0">
                        <a:latin typeface="+mn-lt"/>
                        <a:cs typeface="Calibri" panose="020F0502020204030204" pitchFamily="34" charset="0"/>
                      </a:endParaRPr>
                    </a:p>
                    <a:p>
                      <a:pPr marL="0" marR="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050" baseline="0" dirty="0" smtClean="0">
                          <a:latin typeface="+mn-lt"/>
                          <a:cs typeface="Calibri" panose="020F0502020204030204" pitchFamily="34" charset="0"/>
                        </a:rPr>
                        <a:t>3. Increase OBA sample rate by C=0, AQL=0.25</a:t>
                      </a:r>
                    </a:p>
                    <a:p>
                      <a:pPr marL="0" indent="0">
                        <a:buFont typeface="Wingdings" panose="05000000000000000000" pitchFamily="2" charset="2"/>
                        <a:buNone/>
                      </a:pPr>
                      <a:endParaRPr lang="en-US" sz="1050" baseline="0" dirty="0" smtClean="0">
                        <a:latin typeface="+mn-lt"/>
                        <a:cs typeface="Calibri" panose="020F0502020204030204" pitchFamily="34" charset="0"/>
                      </a:endParaRPr>
                    </a:p>
                  </a:txBody>
                  <a:tcPr marR="20638" marT="91440" marB="190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33400" marR="0" lvl="0" indent="-533400" algn="l" defTabSz="762000" rtl="0" eaLnBrk="1" fontAlgn="base" latinLnBrk="0" hangingPunct="1">
                        <a:lnSpc>
                          <a:spcPct val="90000"/>
                        </a:lnSpc>
                        <a:spcBef>
                          <a:spcPct val="20000"/>
                        </a:spcBef>
                        <a:spcAft>
                          <a:spcPct val="0"/>
                        </a:spcAft>
                        <a:buClrTx/>
                        <a:buSzTx/>
                        <a:buFontTx/>
                        <a:buNone/>
                        <a:tabLst/>
                        <a:defRPr/>
                      </a:pPr>
                      <a:r>
                        <a:rPr kumimoji="0" lang="en-US" altLang="zh-TW" sz="950" b="0" i="0" u="none" strike="noStrike" kern="1200" cap="none" spc="0" normalizeH="0" baseline="0" noProof="0" dirty="0" smtClean="0">
                          <a:ln>
                            <a:noFill/>
                          </a:ln>
                          <a:solidFill>
                            <a:prstClr val="black"/>
                          </a:solidFill>
                          <a:effectLst/>
                          <a:uLnTx/>
                          <a:uFillTx/>
                          <a:latin typeface="+mn-lt"/>
                          <a:ea typeface="新細明體" charset="-120"/>
                          <a:cs typeface="Times New Roman" pitchFamily="18" charset="0"/>
                        </a:rPr>
                        <a:t>PQE: Bien</a:t>
                      </a:r>
                    </a:p>
                    <a:p>
                      <a:pPr marL="533400" marR="0" lvl="0" indent="-533400" algn="l" defTabSz="762000" rtl="0" eaLnBrk="1" fontAlgn="base" latinLnBrk="0" hangingPunct="1">
                        <a:lnSpc>
                          <a:spcPct val="90000"/>
                        </a:lnSpc>
                        <a:spcBef>
                          <a:spcPct val="20000"/>
                        </a:spcBef>
                        <a:spcAft>
                          <a:spcPct val="0"/>
                        </a:spcAft>
                        <a:buClrTx/>
                        <a:buSzTx/>
                        <a:buFontTx/>
                        <a:buNone/>
                        <a:tabLst/>
                        <a:defRPr/>
                      </a:pPr>
                      <a:r>
                        <a:rPr kumimoji="0" lang="en-US" altLang="zh-TW" sz="950" b="0" i="0" u="none" strike="noStrike" kern="1200" cap="none" spc="0" normalizeH="0" baseline="0" noProof="0" dirty="0" smtClean="0">
                          <a:ln>
                            <a:noFill/>
                          </a:ln>
                          <a:solidFill>
                            <a:prstClr val="black"/>
                          </a:solidFill>
                          <a:effectLst/>
                          <a:uLnTx/>
                          <a:uFillTx/>
                          <a:latin typeface="+mn-lt"/>
                          <a:ea typeface="新細明體" charset="-120"/>
                          <a:cs typeface="Times New Roman" pitchFamily="18" charset="0"/>
                        </a:rPr>
                        <a:t>IE: Hang</a:t>
                      </a:r>
                    </a:p>
                    <a:p>
                      <a:pPr marL="533400" marR="0" lvl="0" indent="-533400" algn="l" defTabSz="762000" rtl="0" eaLnBrk="1" fontAlgn="base" latinLnBrk="0" hangingPunct="1">
                        <a:lnSpc>
                          <a:spcPct val="90000"/>
                        </a:lnSpc>
                        <a:spcBef>
                          <a:spcPct val="20000"/>
                        </a:spcBef>
                        <a:spcAft>
                          <a:spcPct val="0"/>
                        </a:spcAft>
                        <a:buClrTx/>
                        <a:buSzTx/>
                        <a:buFontTx/>
                        <a:buNone/>
                        <a:tabLst/>
                        <a:defRPr/>
                      </a:pPr>
                      <a:r>
                        <a:rPr kumimoji="0" lang="en-US" altLang="zh-TW" sz="950" b="0" i="0" u="none" strike="noStrike" kern="1200" cap="none" spc="0" normalizeH="0" baseline="0" noProof="0" dirty="0" smtClean="0">
                          <a:ln>
                            <a:noFill/>
                          </a:ln>
                          <a:solidFill>
                            <a:prstClr val="black"/>
                          </a:solidFill>
                          <a:effectLst/>
                          <a:uLnTx/>
                          <a:uFillTx/>
                          <a:latin typeface="+mn-lt"/>
                          <a:ea typeface="新細明體" charset="-120"/>
                          <a:cs typeface="Times New Roman" pitchFamily="18" charset="0"/>
                        </a:rPr>
                        <a:t>PD: Van </a:t>
                      </a:r>
                      <a:r>
                        <a:rPr kumimoji="0" lang="en-US" altLang="zh-TW" sz="950" b="0" i="0" u="none" strike="noStrike" kern="1200" cap="none" spc="0" normalizeH="0" baseline="0" noProof="0" dirty="0" err="1" smtClean="0">
                          <a:ln>
                            <a:noFill/>
                          </a:ln>
                          <a:solidFill>
                            <a:prstClr val="black"/>
                          </a:solidFill>
                          <a:effectLst/>
                          <a:uLnTx/>
                          <a:uFillTx/>
                          <a:latin typeface="+mn-lt"/>
                          <a:ea typeface="新細明體" charset="-120"/>
                          <a:cs typeface="Times New Roman" pitchFamily="18" charset="0"/>
                        </a:rPr>
                        <a:t>Anh</a:t>
                      </a:r>
                      <a:endParaRPr kumimoji="0" lang="en-US" altLang="zh-TW" sz="950" b="0" i="0" u="none" strike="noStrike" kern="1200" cap="none" spc="0" normalizeH="0" baseline="0" noProof="0" dirty="0" smtClean="0">
                        <a:ln>
                          <a:noFill/>
                        </a:ln>
                        <a:solidFill>
                          <a:prstClr val="black"/>
                        </a:solidFill>
                        <a:effectLst/>
                        <a:uLnTx/>
                        <a:uFillTx/>
                        <a:latin typeface="+mn-lt"/>
                        <a:ea typeface="新細明體" charset="-120"/>
                        <a:cs typeface="Times New Roman" pitchFamily="18" charset="0"/>
                      </a:endParaRP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33400" marR="0" lvl="0" indent="-533400" algn="ctr" defTabSz="762000" rtl="0" eaLnBrk="1" fontAlgn="base" latinLnBrk="0" hangingPunct="1">
                        <a:lnSpc>
                          <a:spcPct val="90000"/>
                        </a:lnSpc>
                        <a:spcBef>
                          <a:spcPct val="20000"/>
                        </a:spcBef>
                        <a:spcAft>
                          <a:spcPct val="0"/>
                        </a:spcAft>
                        <a:buClrTx/>
                        <a:buSzTx/>
                        <a:buFontTx/>
                        <a:buNone/>
                        <a:tabLst/>
                      </a:pPr>
                      <a:r>
                        <a:rPr kumimoji="0" lang="en-US" altLang="zh-TW" sz="1100" b="0" i="0" u="none" strike="noStrike" kern="1200" cap="none" normalizeH="0" baseline="0" dirty="0" smtClean="0">
                          <a:ln>
                            <a:noFill/>
                          </a:ln>
                          <a:solidFill>
                            <a:srgbClr val="0000FF"/>
                          </a:solidFill>
                          <a:effectLst/>
                          <a:latin typeface="+mn-lt"/>
                          <a:ea typeface="新細明體" charset="-120"/>
                          <a:cs typeface="Times New Roman" pitchFamily="18" charset="0"/>
                        </a:rPr>
                        <a:t>Done</a:t>
                      </a:r>
                    </a:p>
                    <a:p>
                      <a:pPr marL="533400" marR="0" lvl="0" indent="-533400" algn="ctr" defTabSz="762000" rtl="0" eaLnBrk="1" fontAlgn="base" latinLnBrk="0" hangingPunct="1">
                        <a:lnSpc>
                          <a:spcPct val="90000"/>
                        </a:lnSpc>
                        <a:spcBef>
                          <a:spcPct val="20000"/>
                        </a:spcBef>
                        <a:spcAft>
                          <a:spcPct val="0"/>
                        </a:spcAft>
                        <a:buClrTx/>
                        <a:buSzTx/>
                        <a:buFontTx/>
                        <a:buNone/>
                        <a:tabLst/>
                      </a:pPr>
                      <a:r>
                        <a:rPr kumimoji="0" lang="en-US" altLang="zh-TW" sz="1100" b="0" i="0" u="none" strike="noStrike" kern="1200" cap="none" normalizeH="0" baseline="0" dirty="0" smtClean="0">
                          <a:ln>
                            <a:noFill/>
                          </a:ln>
                          <a:solidFill>
                            <a:srgbClr val="0000FF"/>
                          </a:solidFill>
                          <a:effectLst/>
                          <a:latin typeface="+mn-lt"/>
                          <a:ea typeface="新細明體" charset="-120"/>
                          <a:cs typeface="Times New Roman" pitchFamily="18" charset="0"/>
                        </a:rPr>
                        <a:t>22-Aug</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endParaRPr kumimoji="0" lang="en-US" altLang="zh-TW" sz="1100" b="0" i="0" u="none" strike="noStrike" cap="none" normalizeH="0" baseline="0" dirty="0" smtClean="0">
                        <a:ln>
                          <a:noFill/>
                        </a:ln>
                        <a:solidFill>
                          <a:srgbClr val="0000CC"/>
                        </a:solidFill>
                        <a:effectLst/>
                        <a:latin typeface="+mn-lt"/>
                        <a:ea typeface="新細明體" charset="-120"/>
                        <a:cs typeface="Arial" pitchFamily="34" charset="0"/>
                      </a:endParaRPr>
                    </a:p>
                  </a:txBody>
                  <a:tcPr marL="20638" marR="20638" marT="19050" marB="1905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 name="Rectangle 2"/>
          <p:cNvSpPr/>
          <p:nvPr/>
        </p:nvSpPr>
        <p:spPr bwMode="auto">
          <a:xfrm>
            <a:off x="72735" y="97067"/>
            <a:ext cx="4173262" cy="326881"/>
          </a:xfrm>
          <a:prstGeom prst="rect">
            <a:avLst/>
          </a:prstGeom>
          <a:no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r>
              <a:rPr lang="en-US" sz="2000" b="1" dirty="0">
                <a:solidFill>
                  <a:srgbClr val="0000FF"/>
                </a:solidFill>
                <a:latin typeface="Calibri" pitchFamily="34" charset="0"/>
                <a:ea typeface="標楷體" pitchFamily="65" charset="-120"/>
              </a:rPr>
              <a:t>4</a:t>
            </a:r>
            <a:r>
              <a:rPr lang="en-US" sz="2000" b="1" dirty="0" smtClean="0">
                <a:solidFill>
                  <a:srgbClr val="0000FF"/>
                </a:solidFill>
                <a:latin typeface="Calibri" pitchFamily="34" charset="0"/>
                <a:ea typeface="標楷體" pitchFamily="65" charset="-120"/>
              </a:rPr>
              <a:t>. </a:t>
            </a:r>
            <a:r>
              <a:rPr lang="en-US" altLang="zh-TW" sz="2000" b="1" dirty="0">
                <a:solidFill>
                  <a:srgbClr val="0000FF"/>
                </a:solidFill>
                <a:latin typeface="Calibri" pitchFamily="34" charset="0"/>
                <a:ea typeface="標楷體" pitchFamily="65" charset="-120"/>
              </a:rPr>
              <a:t>Factory stuff inside the product</a:t>
            </a:r>
            <a:endParaRPr kumimoji="1" lang="en-US" sz="2000" i="0" u="none" strike="noStrike" cap="none" normalizeH="0" baseline="0" dirty="0" smtClean="0">
              <a:ln>
                <a:noFill/>
              </a:ln>
              <a:solidFill>
                <a:schemeClr val="tx1"/>
              </a:solidFill>
              <a:effectLst/>
              <a:latin typeface="Arial" pitchFamily="34" charset="0"/>
              <a:ea typeface="新細明體" pitchFamily="18" charset="-120"/>
              <a:cs typeface="Arial" pitchFamily="34" charset="0"/>
            </a:endParaRPr>
          </a:p>
        </p:txBody>
      </p:sp>
      <p:sp>
        <p:nvSpPr>
          <p:cNvPr id="8" name="Oval 7"/>
          <p:cNvSpPr/>
          <p:nvPr/>
        </p:nvSpPr>
        <p:spPr>
          <a:xfrm>
            <a:off x="8648113" y="2766097"/>
            <a:ext cx="343117" cy="322730"/>
          </a:xfrm>
          <a:prstGeom prst="ellipse">
            <a:avLst/>
          </a:prstGeom>
          <a:solidFill>
            <a:srgbClr val="00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FF0000"/>
              </a:solidFill>
            </a:endParaRPr>
          </a:p>
        </p:txBody>
      </p:sp>
      <p:pic>
        <p:nvPicPr>
          <p:cNvPr id="4" name="Picture 3"/>
          <p:cNvPicPr>
            <a:picLocks noChangeAspect="1"/>
          </p:cNvPicPr>
          <p:nvPr/>
        </p:nvPicPr>
        <p:blipFill>
          <a:blip r:embed="rId4"/>
          <a:stretch>
            <a:fillRect/>
          </a:stretch>
        </p:blipFill>
        <p:spPr>
          <a:xfrm>
            <a:off x="125545" y="3075319"/>
            <a:ext cx="1416047" cy="778645"/>
          </a:xfrm>
          <a:prstGeom prst="rect">
            <a:avLst/>
          </a:prstGeom>
        </p:spPr>
      </p:pic>
      <p:pic>
        <p:nvPicPr>
          <p:cNvPr id="5" name="Picture 4"/>
          <p:cNvPicPr>
            <a:picLocks noChangeAspect="1"/>
          </p:cNvPicPr>
          <p:nvPr/>
        </p:nvPicPr>
        <p:blipFill>
          <a:blip r:embed="rId5"/>
          <a:stretch>
            <a:fillRect/>
          </a:stretch>
        </p:blipFill>
        <p:spPr>
          <a:xfrm>
            <a:off x="125545" y="2124000"/>
            <a:ext cx="1416047" cy="803462"/>
          </a:xfrm>
          <a:prstGeom prst="rect">
            <a:avLst/>
          </a:prstGeom>
        </p:spPr>
      </p:pic>
      <p:graphicFrame>
        <p:nvGraphicFramePr>
          <p:cNvPr id="6" name="Object 5"/>
          <p:cNvGraphicFramePr>
            <a:graphicFrameLocks noChangeAspect="1"/>
          </p:cNvGraphicFramePr>
          <p:nvPr>
            <p:extLst>
              <p:ext uri="{D42A27DB-BD31-4B8C-83A1-F6EECF244321}">
                <p14:modId xmlns:p14="http://schemas.microsoft.com/office/powerpoint/2010/main" val="911100624"/>
              </p:ext>
            </p:extLst>
          </p:nvPr>
        </p:nvGraphicFramePr>
        <p:xfrm>
          <a:off x="5145088" y="1214438"/>
          <a:ext cx="914400" cy="771525"/>
        </p:xfrm>
        <a:graphic>
          <a:graphicData uri="http://schemas.openxmlformats.org/presentationml/2006/ole">
            <mc:AlternateContent xmlns:mc="http://schemas.openxmlformats.org/markup-compatibility/2006">
              <mc:Choice xmlns:v="urn:schemas-microsoft-com:vml" Requires="v">
                <p:oleObj spid="_x0000_s3081" name="Acrobat Document" showAsIcon="1" r:id="rId6" imgW="914400" imgH="771480" progId="AcroExch.Document.DC">
                  <p:embed/>
                </p:oleObj>
              </mc:Choice>
              <mc:Fallback>
                <p:oleObj name="Acrobat Document" showAsIcon="1" r:id="rId6" imgW="914400" imgH="771480" progId="AcroExch.Document.DC">
                  <p:embed/>
                  <p:pic>
                    <p:nvPicPr>
                      <p:cNvPr id="0" name=""/>
                      <p:cNvPicPr/>
                      <p:nvPr/>
                    </p:nvPicPr>
                    <p:blipFill>
                      <a:blip r:embed="rId7"/>
                      <a:stretch>
                        <a:fillRect/>
                      </a:stretch>
                    </p:blipFill>
                    <p:spPr>
                      <a:xfrm>
                        <a:off x="5145088" y="1214438"/>
                        <a:ext cx="914400" cy="771525"/>
                      </a:xfrm>
                      <a:prstGeom prst="rect">
                        <a:avLst/>
                      </a:prstGeom>
                    </p:spPr>
                  </p:pic>
                </p:oleObj>
              </mc:Fallback>
            </mc:AlternateContent>
          </a:graphicData>
        </a:graphic>
      </p:graphicFrame>
    </p:spTree>
    <p:extLst>
      <p:ext uri="{BB962C8B-B14F-4D97-AF65-F5344CB8AC3E}">
        <p14:creationId xmlns:p14="http://schemas.microsoft.com/office/powerpoint/2010/main" val="20547046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67"/>
          <p:cNvGraphicFramePr>
            <a:graphicFrameLocks/>
          </p:cNvGraphicFramePr>
          <p:nvPr>
            <p:extLst>
              <p:ext uri="{D42A27DB-BD31-4B8C-83A1-F6EECF244321}">
                <p14:modId xmlns:p14="http://schemas.microsoft.com/office/powerpoint/2010/main" val="528221358"/>
              </p:ext>
            </p:extLst>
          </p:nvPr>
        </p:nvGraphicFramePr>
        <p:xfrm>
          <a:off x="72736" y="517891"/>
          <a:ext cx="9030074" cy="4262577"/>
        </p:xfrm>
        <a:graphic>
          <a:graphicData uri="http://schemas.openxmlformats.org/drawingml/2006/table">
            <a:tbl>
              <a:tblPr/>
              <a:tblGrid>
                <a:gridCol w="1502064">
                  <a:extLst>
                    <a:ext uri="{9D8B030D-6E8A-4147-A177-3AD203B41FA5}">
                      <a16:colId xmlns:a16="http://schemas.microsoft.com/office/drawing/2014/main" val="20000"/>
                    </a:ext>
                  </a:extLst>
                </a:gridCol>
                <a:gridCol w="2468880">
                  <a:extLst>
                    <a:ext uri="{9D8B030D-6E8A-4147-A177-3AD203B41FA5}">
                      <a16:colId xmlns:a16="http://schemas.microsoft.com/office/drawing/2014/main" val="20001"/>
                    </a:ext>
                  </a:extLst>
                </a:gridCol>
                <a:gridCol w="3244981">
                  <a:extLst>
                    <a:ext uri="{9D8B030D-6E8A-4147-A177-3AD203B41FA5}">
                      <a16:colId xmlns:a16="http://schemas.microsoft.com/office/drawing/2014/main" val="20002"/>
                    </a:ext>
                  </a:extLst>
                </a:gridCol>
                <a:gridCol w="650874">
                  <a:extLst>
                    <a:ext uri="{9D8B030D-6E8A-4147-A177-3AD203B41FA5}">
                      <a16:colId xmlns:a16="http://schemas.microsoft.com/office/drawing/2014/main" val="20003"/>
                    </a:ext>
                  </a:extLst>
                </a:gridCol>
                <a:gridCol w="637390">
                  <a:extLst>
                    <a:ext uri="{9D8B030D-6E8A-4147-A177-3AD203B41FA5}">
                      <a16:colId xmlns:a16="http://schemas.microsoft.com/office/drawing/2014/main" val="20004"/>
                    </a:ext>
                  </a:extLst>
                </a:gridCol>
                <a:gridCol w="525885">
                  <a:extLst>
                    <a:ext uri="{9D8B030D-6E8A-4147-A177-3AD203B41FA5}">
                      <a16:colId xmlns:a16="http://schemas.microsoft.com/office/drawing/2014/main" val="20005"/>
                    </a:ext>
                  </a:extLst>
                </a:gridCol>
              </a:tblGrid>
              <a:tr h="233949">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Issue Description</a:t>
                      </a:r>
                    </a:p>
                  </a:txBody>
                  <a:tcPr marL="20638" marR="20638" marT="19050" marB="1905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Root Cause </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Actions</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Owner</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Due Date</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Status</a:t>
                      </a:r>
                    </a:p>
                  </a:txBody>
                  <a:tcPr marL="20638" marR="20638" marT="19050" marB="1905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028628">
                <a:tc>
                  <a:txBody>
                    <a:bodyPr/>
                    <a:lstStyle/>
                    <a:p>
                      <a:pPr marL="0" algn="l" defTabSz="685800" rtl="0" eaLnBrk="1" latinLnBrk="0" hangingPunct="1"/>
                      <a:r>
                        <a:rPr lang="en-US" sz="1100" b="1" kern="1200" dirty="0" smtClean="0">
                          <a:solidFill>
                            <a:srgbClr val="FF0000"/>
                          </a:solidFill>
                          <a:latin typeface="+mn-lt"/>
                          <a:ea typeface="標楷體" pitchFamily="65" charset="-120"/>
                          <a:cs typeface="+mn-cs"/>
                        </a:rPr>
                        <a:t>Side deco plate poor attachment </a:t>
                      </a:r>
                    </a:p>
                    <a:p>
                      <a:pPr marL="0" algn="l" defTabSz="685800" rtl="0" eaLnBrk="1" latinLnBrk="0" hangingPunct="1"/>
                      <a:r>
                        <a:rPr lang="en-US" altLang="zh-TW" sz="1100" b="1" kern="1200" dirty="0" smtClean="0">
                          <a:solidFill>
                            <a:srgbClr val="FF0000"/>
                          </a:solidFill>
                          <a:latin typeface="+mn-lt"/>
                          <a:ea typeface="標楷體" pitchFamily="65" charset="-120"/>
                          <a:cs typeface="+mn-cs"/>
                        </a:rPr>
                        <a:t>Type</a:t>
                      </a:r>
                      <a:r>
                        <a:rPr lang="en-US" sz="1100" b="1" kern="1200" dirty="0" smtClean="0">
                          <a:solidFill>
                            <a:srgbClr val="FF0000"/>
                          </a:solidFill>
                          <a:latin typeface="+mn-lt"/>
                          <a:ea typeface="標楷體" pitchFamily="65" charset="-120"/>
                          <a:cs typeface="+mn-cs"/>
                        </a:rPr>
                        <a:t>: Minor</a:t>
                      </a:r>
                    </a:p>
                    <a:p>
                      <a:pPr marL="0" algn="l" defTabSz="685800" rtl="0" eaLnBrk="1" latinLnBrk="0" hangingPunct="1"/>
                      <a:r>
                        <a:rPr lang="en-US" sz="1100" b="1" kern="1200" dirty="0" smtClean="0">
                          <a:solidFill>
                            <a:srgbClr val="FF0000"/>
                          </a:solidFill>
                          <a:latin typeface="+mn-lt"/>
                          <a:ea typeface="標楷體" pitchFamily="65" charset="-120"/>
                          <a:cs typeface="+mn-cs"/>
                        </a:rPr>
                        <a:t>Defect unit </a:t>
                      </a:r>
                      <a:r>
                        <a:rPr lang="en-US" sz="1100" b="1" kern="1200" dirty="0" err="1" smtClean="0">
                          <a:solidFill>
                            <a:srgbClr val="FF0000"/>
                          </a:solidFill>
                          <a:latin typeface="+mn-lt"/>
                          <a:ea typeface="標楷體" pitchFamily="65" charset="-120"/>
                          <a:cs typeface="+mn-cs"/>
                        </a:rPr>
                        <a:t>Q’ty</a:t>
                      </a:r>
                      <a:r>
                        <a:rPr lang="en-US" sz="1100" b="1" kern="1200" dirty="0" smtClean="0">
                          <a:solidFill>
                            <a:srgbClr val="FF0000"/>
                          </a:solidFill>
                          <a:latin typeface="+mn-lt"/>
                          <a:ea typeface="標楷體" pitchFamily="65" charset="-120"/>
                          <a:cs typeface="+mn-cs"/>
                        </a:rPr>
                        <a:t> :  Not counted</a:t>
                      </a:r>
                    </a:p>
                    <a:p>
                      <a:pPr marL="0" algn="l" defTabSz="685800" rtl="0" eaLnBrk="1" latinLnBrk="0" hangingPunct="1"/>
                      <a:r>
                        <a:rPr lang="en-US" sz="1100" b="1" kern="1200" dirty="0" smtClean="0">
                          <a:solidFill>
                            <a:srgbClr val="FF0000"/>
                          </a:solidFill>
                          <a:latin typeface="+mn-lt"/>
                          <a:ea typeface="標楷體" pitchFamily="65" charset="-120"/>
                          <a:cs typeface="+mn-cs"/>
                        </a:rPr>
                        <a:t>Defect rate : about 40%</a:t>
                      </a:r>
                    </a:p>
                  </a:txBody>
                  <a:tcPr marR="20638" marT="91440" marB="190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r>
                        <a:rPr lang="en-US" sz="1050" dirty="0" smtClean="0">
                          <a:latin typeface="+mn-lt"/>
                          <a:cs typeface="Calibri" panose="020F0502020204030204" pitchFamily="34" charset="0"/>
                        </a:rPr>
                        <a:t>Co-work</a:t>
                      </a:r>
                      <a:r>
                        <a:rPr lang="en-US" sz="1050" baseline="0" dirty="0" smtClean="0">
                          <a:latin typeface="+mn-lt"/>
                          <a:cs typeface="Calibri" panose="020F0502020204030204" pitchFamily="34" charset="0"/>
                        </a:rPr>
                        <a:t> with RD for find out root cause and corrective action for next building.</a:t>
                      </a:r>
                      <a:endParaRPr lang="en-US" sz="1050" dirty="0" smtClean="0">
                        <a:latin typeface="+mn-lt"/>
                        <a:cs typeface="Calibri" panose="020F0502020204030204" pitchFamily="34" charset="0"/>
                      </a:endParaRPr>
                    </a:p>
                  </a:txBody>
                  <a:tcPr marR="20638" marT="91440" marB="190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71450" indent="-171450">
                        <a:buFont typeface="Wingdings" panose="05000000000000000000" pitchFamily="2" charset="2"/>
                        <a:buChar char="Ø"/>
                      </a:pPr>
                      <a:endParaRPr lang="en-US" sz="1050" dirty="0" smtClean="0">
                        <a:latin typeface="+mn-lt"/>
                        <a:cs typeface="Calibri" panose="020F0502020204030204" pitchFamily="34" charset="0"/>
                      </a:endParaRPr>
                    </a:p>
                  </a:txBody>
                  <a:tcPr marR="20638" marT="91440" marB="190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33400" marR="0" lvl="0" indent="-533400" algn="l" defTabSz="762000" rtl="0" eaLnBrk="1" fontAlgn="base" latinLnBrk="0" hangingPunct="1">
                        <a:lnSpc>
                          <a:spcPct val="90000"/>
                        </a:lnSpc>
                        <a:spcBef>
                          <a:spcPct val="20000"/>
                        </a:spcBef>
                        <a:spcAft>
                          <a:spcPct val="0"/>
                        </a:spcAft>
                        <a:buClrTx/>
                        <a:buSzTx/>
                        <a:buFontTx/>
                        <a:buNone/>
                        <a:tabLst/>
                      </a:pPr>
                      <a:r>
                        <a:rPr kumimoji="0" lang="en-US" altLang="zh-TW" sz="900" b="0" i="0" u="none" strike="noStrike" kern="1200" cap="none" normalizeH="0" baseline="0" dirty="0" smtClean="0">
                          <a:ln>
                            <a:noFill/>
                          </a:ln>
                          <a:solidFill>
                            <a:schemeClr val="tx1"/>
                          </a:solidFill>
                          <a:effectLst/>
                          <a:latin typeface="+mn-lt"/>
                          <a:ea typeface="新細明體" charset="-120"/>
                          <a:cs typeface="Times New Roman" pitchFamily="18" charset="0"/>
                        </a:rPr>
                        <a:t>RD: Jim Chen</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33400" marR="0" lvl="0" indent="-533400" algn="ctr" defTabSz="762000" rtl="0" eaLnBrk="1" fontAlgn="base" latinLnBrk="0" hangingPunct="1">
                        <a:lnSpc>
                          <a:spcPct val="90000"/>
                        </a:lnSpc>
                        <a:spcBef>
                          <a:spcPct val="20000"/>
                        </a:spcBef>
                        <a:spcAft>
                          <a:spcPct val="0"/>
                        </a:spcAft>
                        <a:buClrTx/>
                        <a:buSzTx/>
                        <a:buFontTx/>
                        <a:buNone/>
                        <a:tabLst/>
                      </a:pPr>
                      <a:r>
                        <a:rPr kumimoji="0" lang="en-US" altLang="zh-TW" sz="1100" b="0" i="0" u="none" strike="noStrike" kern="1200" cap="none" normalizeH="0" baseline="0" dirty="0" smtClean="0">
                          <a:ln>
                            <a:noFill/>
                          </a:ln>
                          <a:solidFill>
                            <a:schemeClr val="tx1"/>
                          </a:solidFill>
                          <a:effectLst/>
                          <a:latin typeface="+mn-lt"/>
                          <a:ea typeface="新細明體" charset="-120"/>
                          <a:cs typeface="Times New Roman" pitchFamily="18" charset="0"/>
                        </a:rPr>
                        <a:t>TBD</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endParaRPr kumimoji="0" lang="en-US" altLang="zh-TW" sz="1100" b="0" i="0" u="none" strike="noStrike" cap="none" normalizeH="0" baseline="0" dirty="0" smtClean="0">
                        <a:ln>
                          <a:noFill/>
                        </a:ln>
                        <a:solidFill>
                          <a:srgbClr val="0000CC"/>
                        </a:solidFill>
                        <a:effectLst/>
                        <a:latin typeface="+mn-lt"/>
                        <a:ea typeface="新細明體" charset="-120"/>
                        <a:cs typeface="Arial" pitchFamily="34" charset="0"/>
                      </a:endParaRPr>
                    </a:p>
                  </a:txBody>
                  <a:tcPr marL="20638" marR="20638" marT="19050" marB="1905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 name="Rectangle 2"/>
          <p:cNvSpPr/>
          <p:nvPr/>
        </p:nvSpPr>
        <p:spPr bwMode="auto">
          <a:xfrm>
            <a:off x="72735" y="97067"/>
            <a:ext cx="5159223" cy="326881"/>
          </a:xfrm>
          <a:prstGeom prst="rect">
            <a:avLst/>
          </a:prstGeom>
          <a:no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r>
              <a:rPr lang="en-US" sz="2000" b="1" dirty="0">
                <a:solidFill>
                  <a:srgbClr val="0000FF"/>
                </a:solidFill>
                <a:latin typeface="Calibri" pitchFamily="34" charset="0"/>
                <a:ea typeface="標楷體" pitchFamily="65" charset="-120"/>
              </a:rPr>
              <a:t>4</a:t>
            </a:r>
            <a:r>
              <a:rPr lang="en-US" sz="2000" b="1" dirty="0" smtClean="0">
                <a:solidFill>
                  <a:srgbClr val="0000FF"/>
                </a:solidFill>
                <a:latin typeface="Calibri" pitchFamily="34" charset="0"/>
                <a:ea typeface="標楷體" pitchFamily="65" charset="-120"/>
              </a:rPr>
              <a:t>. </a:t>
            </a:r>
            <a:r>
              <a:rPr lang="en-US" altLang="zh-TW" sz="2000" b="1" dirty="0">
                <a:solidFill>
                  <a:srgbClr val="0000FF"/>
                </a:solidFill>
                <a:latin typeface="Calibri" pitchFamily="34" charset="0"/>
                <a:ea typeface="標楷體" pitchFamily="65" charset="-120"/>
              </a:rPr>
              <a:t>Side deco plate poor attachment</a:t>
            </a:r>
            <a:endParaRPr kumimoji="1" lang="en-US" sz="2000" i="0" u="none" strike="noStrike" cap="none" normalizeH="0" baseline="0" dirty="0" smtClean="0">
              <a:ln>
                <a:noFill/>
              </a:ln>
              <a:solidFill>
                <a:schemeClr val="tx1"/>
              </a:solidFill>
              <a:effectLst/>
              <a:latin typeface="Arial" pitchFamily="34" charset="0"/>
              <a:ea typeface="新細明體" pitchFamily="18" charset="-120"/>
              <a:cs typeface="Arial" pitchFamily="34" charset="0"/>
            </a:endParaRPr>
          </a:p>
        </p:txBody>
      </p:sp>
      <p:sp>
        <p:nvSpPr>
          <p:cNvPr id="8" name="Oval 7"/>
          <p:cNvSpPr/>
          <p:nvPr/>
        </p:nvSpPr>
        <p:spPr>
          <a:xfrm>
            <a:off x="8623400" y="2525731"/>
            <a:ext cx="343117" cy="322730"/>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FF0000"/>
              </a:solidFill>
            </a:endParaRPr>
          </a:p>
        </p:txBody>
      </p:sp>
      <p:pic>
        <p:nvPicPr>
          <p:cNvPr id="4" name="Picture 3"/>
          <p:cNvPicPr>
            <a:picLocks noChangeAspect="1"/>
          </p:cNvPicPr>
          <p:nvPr/>
        </p:nvPicPr>
        <p:blipFill>
          <a:blip r:embed="rId3"/>
          <a:stretch>
            <a:fillRect/>
          </a:stretch>
        </p:blipFill>
        <p:spPr>
          <a:xfrm rot="16200000">
            <a:off x="438723" y="2157972"/>
            <a:ext cx="793419" cy="1380977"/>
          </a:xfrm>
          <a:prstGeom prst="rect">
            <a:avLst/>
          </a:prstGeom>
        </p:spPr>
      </p:pic>
      <p:pic>
        <p:nvPicPr>
          <p:cNvPr id="5" name="Picture 4"/>
          <p:cNvPicPr>
            <a:picLocks noChangeAspect="1"/>
          </p:cNvPicPr>
          <p:nvPr/>
        </p:nvPicPr>
        <p:blipFill>
          <a:blip r:embed="rId4"/>
          <a:stretch>
            <a:fillRect/>
          </a:stretch>
        </p:blipFill>
        <p:spPr>
          <a:xfrm rot="16200000">
            <a:off x="486309" y="3035563"/>
            <a:ext cx="698249" cy="1380978"/>
          </a:xfrm>
          <a:prstGeom prst="rect">
            <a:avLst/>
          </a:prstGeom>
        </p:spPr>
      </p:pic>
    </p:spTree>
    <p:extLst>
      <p:ext uri="{BB962C8B-B14F-4D97-AF65-F5344CB8AC3E}">
        <p14:creationId xmlns:p14="http://schemas.microsoft.com/office/powerpoint/2010/main" val="13944225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67"/>
          <p:cNvGraphicFramePr>
            <a:graphicFrameLocks/>
          </p:cNvGraphicFramePr>
          <p:nvPr>
            <p:extLst>
              <p:ext uri="{D42A27DB-BD31-4B8C-83A1-F6EECF244321}">
                <p14:modId xmlns:p14="http://schemas.microsoft.com/office/powerpoint/2010/main" val="271244702"/>
              </p:ext>
            </p:extLst>
          </p:nvPr>
        </p:nvGraphicFramePr>
        <p:xfrm>
          <a:off x="72736" y="517891"/>
          <a:ext cx="9030074" cy="4262577"/>
        </p:xfrm>
        <a:graphic>
          <a:graphicData uri="http://schemas.openxmlformats.org/drawingml/2006/table">
            <a:tbl>
              <a:tblPr/>
              <a:tblGrid>
                <a:gridCol w="1502064">
                  <a:extLst>
                    <a:ext uri="{9D8B030D-6E8A-4147-A177-3AD203B41FA5}">
                      <a16:colId xmlns:a16="http://schemas.microsoft.com/office/drawing/2014/main" val="20000"/>
                    </a:ext>
                  </a:extLst>
                </a:gridCol>
                <a:gridCol w="2468880">
                  <a:extLst>
                    <a:ext uri="{9D8B030D-6E8A-4147-A177-3AD203B41FA5}">
                      <a16:colId xmlns:a16="http://schemas.microsoft.com/office/drawing/2014/main" val="20001"/>
                    </a:ext>
                  </a:extLst>
                </a:gridCol>
                <a:gridCol w="3244981">
                  <a:extLst>
                    <a:ext uri="{9D8B030D-6E8A-4147-A177-3AD203B41FA5}">
                      <a16:colId xmlns:a16="http://schemas.microsoft.com/office/drawing/2014/main" val="20002"/>
                    </a:ext>
                  </a:extLst>
                </a:gridCol>
                <a:gridCol w="650874">
                  <a:extLst>
                    <a:ext uri="{9D8B030D-6E8A-4147-A177-3AD203B41FA5}">
                      <a16:colId xmlns:a16="http://schemas.microsoft.com/office/drawing/2014/main" val="20003"/>
                    </a:ext>
                  </a:extLst>
                </a:gridCol>
                <a:gridCol w="637390">
                  <a:extLst>
                    <a:ext uri="{9D8B030D-6E8A-4147-A177-3AD203B41FA5}">
                      <a16:colId xmlns:a16="http://schemas.microsoft.com/office/drawing/2014/main" val="20004"/>
                    </a:ext>
                  </a:extLst>
                </a:gridCol>
                <a:gridCol w="525885">
                  <a:extLst>
                    <a:ext uri="{9D8B030D-6E8A-4147-A177-3AD203B41FA5}">
                      <a16:colId xmlns:a16="http://schemas.microsoft.com/office/drawing/2014/main" val="20005"/>
                    </a:ext>
                  </a:extLst>
                </a:gridCol>
              </a:tblGrid>
              <a:tr h="233949">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Issue Description</a:t>
                      </a:r>
                    </a:p>
                  </a:txBody>
                  <a:tcPr marL="20638" marR="20638" marT="19050" marB="1905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Root Cause </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Actions</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Owner</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Due Date</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新細明體" charset="-120"/>
                          <a:cs typeface="Arial" pitchFamily="34" charset="0"/>
                        </a:rPr>
                        <a:t>Status</a:t>
                      </a:r>
                    </a:p>
                  </a:txBody>
                  <a:tcPr marL="20638" marR="20638" marT="19050" marB="1905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028628">
                <a:tc>
                  <a:txBody>
                    <a:bodyPr/>
                    <a:lstStyle/>
                    <a:p>
                      <a:r>
                        <a:rPr lang="en-US" sz="1100" b="1" kern="1200" dirty="0" smtClean="0">
                          <a:solidFill>
                            <a:srgbClr val="FF0000"/>
                          </a:solidFill>
                          <a:latin typeface="+mn-lt"/>
                          <a:ea typeface="標楷體" pitchFamily="65" charset="-120"/>
                          <a:cs typeface="+mn-cs"/>
                        </a:rPr>
                        <a:t>KC label attachment NG</a:t>
                      </a:r>
                    </a:p>
                    <a:p>
                      <a:r>
                        <a:rPr lang="en-US" altLang="zh-TW" sz="1100" b="1" kern="1200" dirty="0" smtClean="0">
                          <a:solidFill>
                            <a:srgbClr val="FF0000"/>
                          </a:solidFill>
                          <a:latin typeface="+mn-lt"/>
                          <a:ea typeface="標楷體" pitchFamily="65" charset="-120"/>
                          <a:cs typeface="+mn-cs"/>
                        </a:rPr>
                        <a:t>Type</a:t>
                      </a:r>
                      <a:r>
                        <a:rPr lang="en-US" sz="1100" b="1" kern="1200" dirty="0" smtClean="0">
                          <a:solidFill>
                            <a:srgbClr val="FF0000"/>
                          </a:solidFill>
                          <a:latin typeface="+mn-lt"/>
                          <a:ea typeface="標楷體" pitchFamily="65" charset="-120"/>
                          <a:cs typeface="+mn-cs"/>
                        </a:rPr>
                        <a:t>: Minor</a:t>
                      </a:r>
                    </a:p>
                    <a:p>
                      <a:r>
                        <a:rPr lang="en-US" sz="1100" b="1" kern="1200" dirty="0" smtClean="0">
                          <a:solidFill>
                            <a:srgbClr val="FF0000"/>
                          </a:solidFill>
                          <a:latin typeface="+mn-lt"/>
                          <a:ea typeface="標楷體" pitchFamily="65" charset="-120"/>
                          <a:cs typeface="+mn-cs"/>
                        </a:rPr>
                        <a:t>Defect unit </a:t>
                      </a:r>
                      <a:r>
                        <a:rPr lang="en-US" sz="1100" b="1" kern="1200" dirty="0" err="1" smtClean="0">
                          <a:solidFill>
                            <a:srgbClr val="FF0000"/>
                          </a:solidFill>
                          <a:latin typeface="+mn-lt"/>
                          <a:ea typeface="標楷體" pitchFamily="65" charset="-120"/>
                          <a:cs typeface="+mn-cs"/>
                        </a:rPr>
                        <a:t>Q’ty</a:t>
                      </a:r>
                      <a:r>
                        <a:rPr lang="en-US" sz="1100" b="1" kern="1200" dirty="0" smtClean="0">
                          <a:solidFill>
                            <a:srgbClr val="FF0000"/>
                          </a:solidFill>
                          <a:latin typeface="+mn-lt"/>
                          <a:ea typeface="標楷體" pitchFamily="65" charset="-120"/>
                          <a:cs typeface="+mn-cs"/>
                        </a:rPr>
                        <a:t> :  2pcs / 756pcs </a:t>
                      </a:r>
                    </a:p>
                    <a:p>
                      <a:r>
                        <a:rPr lang="en-US" sz="1100" b="1" kern="1200" dirty="0" smtClean="0">
                          <a:solidFill>
                            <a:srgbClr val="FF0000"/>
                          </a:solidFill>
                          <a:latin typeface="+mn-lt"/>
                          <a:ea typeface="標楷體" pitchFamily="65" charset="-120"/>
                          <a:cs typeface="+mn-cs"/>
                        </a:rPr>
                        <a:t>Defect rate : 0.26%</a:t>
                      </a:r>
                    </a:p>
                  </a:txBody>
                  <a:tcPr marR="20638" marT="91440" marB="190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r>
                        <a:rPr lang="en-US" sz="1050" dirty="0" smtClean="0">
                          <a:latin typeface="+mn-lt"/>
                          <a:cs typeface="Calibri" panose="020F0502020204030204" pitchFamily="34" charset="0"/>
                        </a:rPr>
                        <a:t>1.</a:t>
                      </a:r>
                      <a:r>
                        <a:rPr lang="en-US" sz="1050" baseline="0" dirty="0" smtClean="0">
                          <a:latin typeface="+mn-lt"/>
                          <a:cs typeface="Calibri" panose="020F0502020204030204" pitchFamily="34" charset="0"/>
                        </a:rPr>
                        <a:t> </a:t>
                      </a:r>
                      <a:r>
                        <a:rPr lang="en-US" sz="1050" dirty="0" smtClean="0">
                          <a:latin typeface="+mn-lt"/>
                          <a:cs typeface="Calibri" panose="020F0502020204030204" pitchFamily="34" charset="0"/>
                        </a:rPr>
                        <a:t>SOP define</a:t>
                      </a:r>
                      <a:r>
                        <a:rPr lang="en-US" sz="1050" baseline="0" dirty="0" smtClean="0">
                          <a:latin typeface="+mn-lt"/>
                          <a:cs typeface="Calibri" panose="020F0502020204030204" pitchFamily="34" charset="0"/>
                        </a:rPr>
                        <a:t> KC label adding method by using fixture but in this case, operator paste KC label manually without label fixture.</a:t>
                      </a:r>
                    </a:p>
                    <a:p>
                      <a:endParaRPr lang="en-US" sz="1050" baseline="0" dirty="0" smtClean="0">
                        <a:latin typeface="+mn-lt"/>
                        <a:cs typeface="Calibri" panose="020F0502020204030204" pitchFamily="34" charset="0"/>
                      </a:endParaRPr>
                    </a:p>
                    <a:p>
                      <a:r>
                        <a:rPr lang="en-US" sz="1050" baseline="0" dirty="0" smtClean="0">
                          <a:latin typeface="+mn-lt"/>
                          <a:cs typeface="Calibri" panose="020F0502020204030204" pitchFamily="34" charset="0"/>
                        </a:rPr>
                        <a:t>2. VI operator was not detect the defect before put product into foam bag </a:t>
                      </a:r>
                      <a:endParaRPr lang="en-US" sz="1050" dirty="0" smtClean="0">
                        <a:latin typeface="+mn-lt"/>
                        <a:cs typeface="Calibri" panose="020F0502020204030204" pitchFamily="34" charset="0"/>
                      </a:endParaRPr>
                    </a:p>
                  </a:txBody>
                  <a:tcPr marR="20638" marT="91440" marB="190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indent="0">
                        <a:buFont typeface="Wingdings" panose="05000000000000000000" pitchFamily="2" charset="2"/>
                        <a:buNone/>
                      </a:pPr>
                      <a:r>
                        <a:rPr lang="en-US" sz="1050" dirty="0" smtClean="0">
                          <a:latin typeface="+mn-lt"/>
                          <a:cs typeface="Calibri" panose="020F0502020204030204" pitchFamily="34" charset="0"/>
                        </a:rPr>
                        <a:t>1.</a:t>
                      </a:r>
                      <a:r>
                        <a:rPr lang="en-US" sz="1050" baseline="0" dirty="0" smtClean="0">
                          <a:latin typeface="+mn-lt"/>
                          <a:cs typeface="Calibri" panose="020F0502020204030204" pitchFamily="34" charset="0"/>
                        </a:rPr>
                        <a:t> Add NG picture to SOP of PACKING and VI station, </a:t>
                      </a:r>
                    </a:p>
                    <a:p>
                      <a:pPr marL="0" indent="0">
                        <a:buFont typeface="Wingdings" panose="05000000000000000000" pitchFamily="2" charset="2"/>
                        <a:buNone/>
                      </a:pPr>
                      <a:endParaRPr lang="en-US" sz="1050" baseline="0" dirty="0" smtClean="0">
                        <a:latin typeface="+mn-lt"/>
                        <a:cs typeface="Calibri" panose="020F0502020204030204" pitchFamily="34" charset="0"/>
                      </a:endParaRPr>
                    </a:p>
                    <a:p>
                      <a:pPr marL="0" indent="0">
                        <a:buFont typeface="Wingdings" panose="05000000000000000000" pitchFamily="2" charset="2"/>
                        <a:buNone/>
                      </a:pPr>
                      <a:endParaRPr lang="en-US" sz="1050" baseline="0" dirty="0" smtClean="0">
                        <a:latin typeface="+mn-lt"/>
                        <a:cs typeface="Calibri" panose="020F0502020204030204" pitchFamily="34" charset="0"/>
                      </a:endParaRPr>
                    </a:p>
                    <a:p>
                      <a:pPr marL="0" indent="0">
                        <a:buFont typeface="Wingdings" panose="05000000000000000000" pitchFamily="2" charset="2"/>
                        <a:buNone/>
                      </a:pPr>
                      <a:endParaRPr lang="en-US" sz="1050" baseline="0" dirty="0" smtClean="0">
                        <a:latin typeface="+mn-lt"/>
                        <a:cs typeface="Calibri" panose="020F0502020204030204" pitchFamily="34" charset="0"/>
                      </a:endParaRPr>
                    </a:p>
                    <a:p>
                      <a:pPr marL="0" indent="0">
                        <a:buFont typeface="Wingdings" panose="05000000000000000000" pitchFamily="2" charset="2"/>
                        <a:buNone/>
                      </a:pPr>
                      <a:endParaRPr lang="en-US" sz="1050" baseline="0" dirty="0" smtClean="0">
                        <a:latin typeface="+mn-lt"/>
                        <a:cs typeface="Calibri" panose="020F0502020204030204" pitchFamily="34" charset="0"/>
                      </a:endParaRPr>
                    </a:p>
                    <a:p>
                      <a:pPr marL="0" indent="0">
                        <a:buFont typeface="Wingdings" panose="05000000000000000000" pitchFamily="2" charset="2"/>
                        <a:buNone/>
                      </a:pPr>
                      <a:endParaRPr lang="en-US" sz="1050" baseline="0" dirty="0" smtClean="0">
                        <a:latin typeface="+mn-lt"/>
                        <a:cs typeface="Calibri" panose="020F0502020204030204" pitchFamily="34" charset="0"/>
                      </a:endParaRPr>
                    </a:p>
                    <a:p>
                      <a:pPr marL="0" indent="0">
                        <a:buFont typeface="Wingdings" panose="05000000000000000000" pitchFamily="2" charset="2"/>
                        <a:buNone/>
                      </a:pPr>
                      <a:endParaRPr lang="en-US" sz="1050" baseline="0" dirty="0" smtClean="0">
                        <a:latin typeface="+mn-lt"/>
                        <a:cs typeface="Calibri" panose="020F0502020204030204" pitchFamily="34" charset="0"/>
                      </a:endParaRPr>
                    </a:p>
                    <a:p>
                      <a:pPr marL="0" indent="0">
                        <a:buFont typeface="Wingdings" panose="05000000000000000000" pitchFamily="2" charset="2"/>
                        <a:buNone/>
                      </a:pPr>
                      <a:endParaRPr lang="en-US" sz="1050" baseline="0" dirty="0" smtClean="0">
                        <a:latin typeface="+mn-lt"/>
                        <a:cs typeface="Calibri" panose="020F0502020204030204" pitchFamily="34" charset="0"/>
                      </a:endParaRPr>
                    </a:p>
                    <a:p>
                      <a:pPr marL="0" indent="0">
                        <a:buFont typeface="Wingdings" panose="05000000000000000000" pitchFamily="2" charset="2"/>
                        <a:buNone/>
                      </a:pPr>
                      <a:r>
                        <a:rPr lang="en-US" sz="1050" baseline="0" dirty="0" smtClean="0">
                          <a:latin typeface="+mn-lt"/>
                          <a:cs typeface="Calibri" panose="020F0502020204030204" pitchFamily="34" charset="0"/>
                        </a:rPr>
                        <a:t>2. SOP define KC label adding method must be 100% use label fixture.</a:t>
                      </a:r>
                    </a:p>
                    <a:p>
                      <a:pPr marL="0" indent="0">
                        <a:buFont typeface="Wingdings" panose="05000000000000000000" pitchFamily="2" charset="2"/>
                        <a:buNone/>
                      </a:pPr>
                      <a:endParaRPr lang="en-US" sz="1050" baseline="0" dirty="0" smtClean="0">
                        <a:latin typeface="+mn-lt"/>
                        <a:cs typeface="Calibri" panose="020F0502020204030204" pitchFamily="34" charset="0"/>
                      </a:endParaRPr>
                    </a:p>
                    <a:p>
                      <a:pPr marL="0" indent="0">
                        <a:buFont typeface="Wingdings" panose="05000000000000000000" pitchFamily="2" charset="2"/>
                        <a:buNone/>
                      </a:pPr>
                      <a:r>
                        <a:rPr lang="en-US" sz="1050" baseline="0" dirty="0" smtClean="0">
                          <a:latin typeface="+mn-lt"/>
                          <a:cs typeface="Calibri" panose="020F0502020204030204" pitchFamily="34" charset="0"/>
                        </a:rPr>
                        <a:t>3. Training all OP by Quality alert customer high light inspection issue with K18 product.</a:t>
                      </a:r>
                      <a:endParaRPr lang="en-US" sz="1050" dirty="0" smtClean="0">
                        <a:latin typeface="+mn-lt"/>
                        <a:cs typeface="Calibri" panose="020F0502020204030204" pitchFamily="34" charset="0"/>
                      </a:endParaRPr>
                    </a:p>
                  </a:txBody>
                  <a:tcPr marR="20638" marT="91440" marB="190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33400" marR="0" lvl="0" indent="-533400" algn="l" defTabSz="762000" rtl="0" eaLnBrk="1" fontAlgn="base" latinLnBrk="0" hangingPunct="1">
                        <a:lnSpc>
                          <a:spcPct val="90000"/>
                        </a:lnSpc>
                        <a:spcBef>
                          <a:spcPct val="20000"/>
                        </a:spcBef>
                        <a:spcAft>
                          <a:spcPct val="0"/>
                        </a:spcAft>
                        <a:buClrTx/>
                        <a:buSzTx/>
                        <a:buFontTx/>
                        <a:buNone/>
                        <a:tabLst/>
                        <a:defRPr/>
                      </a:pPr>
                      <a:r>
                        <a:rPr kumimoji="0" lang="en-US" altLang="zh-TW" sz="950" b="0" i="0" u="none" strike="noStrike" kern="1200" cap="none" spc="0" normalizeH="0" baseline="0" noProof="0" dirty="0" smtClean="0">
                          <a:ln>
                            <a:noFill/>
                          </a:ln>
                          <a:solidFill>
                            <a:prstClr val="black"/>
                          </a:solidFill>
                          <a:effectLst/>
                          <a:uLnTx/>
                          <a:uFillTx/>
                          <a:latin typeface="+mn-lt"/>
                          <a:ea typeface="新細明體" charset="-120"/>
                          <a:cs typeface="Times New Roman" pitchFamily="18" charset="0"/>
                        </a:rPr>
                        <a:t>PQE: Bien</a:t>
                      </a:r>
                    </a:p>
                    <a:p>
                      <a:pPr marL="533400" marR="0" lvl="0" indent="-533400" algn="l" defTabSz="762000" rtl="0" eaLnBrk="1" fontAlgn="base" latinLnBrk="0" hangingPunct="1">
                        <a:lnSpc>
                          <a:spcPct val="90000"/>
                        </a:lnSpc>
                        <a:spcBef>
                          <a:spcPct val="20000"/>
                        </a:spcBef>
                        <a:spcAft>
                          <a:spcPct val="0"/>
                        </a:spcAft>
                        <a:buClrTx/>
                        <a:buSzTx/>
                        <a:buFontTx/>
                        <a:buNone/>
                        <a:tabLst/>
                        <a:defRPr/>
                      </a:pPr>
                      <a:r>
                        <a:rPr kumimoji="0" lang="en-US" altLang="zh-TW" sz="950" b="0" i="0" u="none" strike="noStrike" kern="1200" cap="none" spc="0" normalizeH="0" baseline="0" noProof="0" dirty="0" smtClean="0">
                          <a:ln>
                            <a:noFill/>
                          </a:ln>
                          <a:solidFill>
                            <a:prstClr val="black"/>
                          </a:solidFill>
                          <a:effectLst/>
                          <a:uLnTx/>
                          <a:uFillTx/>
                          <a:latin typeface="+mn-lt"/>
                          <a:ea typeface="新細明體" charset="-120"/>
                          <a:cs typeface="Times New Roman" pitchFamily="18" charset="0"/>
                        </a:rPr>
                        <a:t>IE: Hang</a:t>
                      </a:r>
                    </a:p>
                    <a:p>
                      <a:pPr marL="533400" marR="0" lvl="0" indent="-533400" algn="l" defTabSz="762000" rtl="0" eaLnBrk="1" fontAlgn="base" latinLnBrk="0" hangingPunct="1">
                        <a:lnSpc>
                          <a:spcPct val="90000"/>
                        </a:lnSpc>
                        <a:spcBef>
                          <a:spcPct val="20000"/>
                        </a:spcBef>
                        <a:spcAft>
                          <a:spcPct val="0"/>
                        </a:spcAft>
                        <a:buClrTx/>
                        <a:buSzTx/>
                        <a:buFontTx/>
                        <a:buNone/>
                        <a:tabLst/>
                        <a:defRPr/>
                      </a:pPr>
                      <a:r>
                        <a:rPr kumimoji="0" lang="en-US" altLang="zh-TW" sz="950" b="0" i="0" u="none" strike="noStrike" kern="1200" cap="none" spc="0" normalizeH="0" baseline="0" noProof="0" dirty="0" smtClean="0">
                          <a:ln>
                            <a:noFill/>
                          </a:ln>
                          <a:solidFill>
                            <a:prstClr val="black"/>
                          </a:solidFill>
                          <a:effectLst/>
                          <a:uLnTx/>
                          <a:uFillTx/>
                          <a:latin typeface="+mn-lt"/>
                          <a:ea typeface="新細明體" charset="-120"/>
                          <a:cs typeface="Times New Roman" pitchFamily="18" charset="0"/>
                        </a:rPr>
                        <a:t>PD: Van </a:t>
                      </a:r>
                      <a:r>
                        <a:rPr kumimoji="0" lang="en-US" altLang="zh-TW" sz="950" b="0" i="0" u="none" strike="noStrike" kern="1200" cap="none" spc="0" normalizeH="0" baseline="0" noProof="0" dirty="0" err="1" smtClean="0">
                          <a:ln>
                            <a:noFill/>
                          </a:ln>
                          <a:solidFill>
                            <a:prstClr val="black"/>
                          </a:solidFill>
                          <a:effectLst/>
                          <a:uLnTx/>
                          <a:uFillTx/>
                          <a:latin typeface="+mn-lt"/>
                          <a:ea typeface="新細明體" charset="-120"/>
                          <a:cs typeface="Times New Roman" pitchFamily="18" charset="0"/>
                        </a:rPr>
                        <a:t>Anh</a:t>
                      </a:r>
                      <a:endParaRPr kumimoji="0" lang="en-US" altLang="zh-TW" sz="950" b="0" i="0" u="none" strike="noStrike" kern="1200" cap="none" spc="0" normalizeH="0" baseline="0" noProof="0" dirty="0" smtClean="0">
                        <a:ln>
                          <a:noFill/>
                        </a:ln>
                        <a:solidFill>
                          <a:prstClr val="black"/>
                        </a:solidFill>
                        <a:effectLst/>
                        <a:uLnTx/>
                        <a:uFillTx/>
                        <a:latin typeface="+mn-lt"/>
                        <a:ea typeface="新細明體" charset="-120"/>
                        <a:cs typeface="Times New Roman" pitchFamily="18" charset="0"/>
                      </a:endParaRP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33400" marR="0" lvl="0" indent="-533400" algn="ctr" defTabSz="762000" rtl="0" eaLnBrk="1" fontAlgn="base" latinLnBrk="0" hangingPunct="1">
                        <a:lnSpc>
                          <a:spcPct val="90000"/>
                        </a:lnSpc>
                        <a:spcBef>
                          <a:spcPct val="20000"/>
                        </a:spcBef>
                        <a:spcAft>
                          <a:spcPct val="0"/>
                        </a:spcAft>
                        <a:buClrTx/>
                        <a:buSzTx/>
                        <a:buFontTx/>
                        <a:buNone/>
                        <a:tabLst/>
                      </a:pPr>
                      <a:r>
                        <a:rPr kumimoji="0" lang="en-US" altLang="zh-TW" sz="1100" b="0" i="0" u="none" strike="noStrike" kern="1200" cap="none" normalizeH="0" baseline="0" dirty="0" smtClean="0">
                          <a:ln>
                            <a:noFill/>
                          </a:ln>
                          <a:solidFill>
                            <a:srgbClr val="0000FF"/>
                          </a:solidFill>
                          <a:effectLst/>
                          <a:latin typeface="+mn-lt"/>
                          <a:ea typeface="新細明體" charset="-120"/>
                          <a:cs typeface="Times New Roman" pitchFamily="18" charset="0"/>
                        </a:rPr>
                        <a:t>Done</a:t>
                      </a:r>
                    </a:p>
                    <a:p>
                      <a:pPr marL="533400" marR="0" lvl="0" indent="-533400" algn="ctr" defTabSz="762000" rtl="0" eaLnBrk="1" fontAlgn="base" latinLnBrk="0" hangingPunct="1">
                        <a:lnSpc>
                          <a:spcPct val="90000"/>
                        </a:lnSpc>
                        <a:spcBef>
                          <a:spcPct val="20000"/>
                        </a:spcBef>
                        <a:spcAft>
                          <a:spcPct val="0"/>
                        </a:spcAft>
                        <a:buClrTx/>
                        <a:buSzTx/>
                        <a:buFontTx/>
                        <a:buNone/>
                        <a:tabLst/>
                      </a:pPr>
                      <a:r>
                        <a:rPr kumimoji="0" lang="en-US" altLang="zh-TW" sz="1100" b="0" i="0" u="none" strike="noStrike" kern="1200" cap="none" normalizeH="0" baseline="0" dirty="0" smtClean="0">
                          <a:ln>
                            <a:noFill/>
                          </a:ln>
                          <a:solidFill>
                            <a:srgbClr val="0000FF"/>
                          </a:solidFill>
                          <a:effectLst/>
                          <a:latin typeface="+mn-lt"/>
                          <a:ea typeface="新細明體" charset="-120"/>
                          <a:cs typeface="Times New Roman" pitchFamily="18" charset="0"/>
                        </a:rPr>
                        <a:t>22-Aug</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endParaRPr kumimoji="0" lang="en-US" altLang="zh-TW" sz="1100" b="0" i="0" u="none" strike="noStrike" cap="none" normalizeH="0" baseline="0" dirty="0" smtClean="0">
                        <a:ln>
                          <a:noFill/>
                        </a:ln>
                        <a:solidFill>
                          <a:srgbClr val="0000CC"/>
                        </a:solidFill>
                        <a:effectLst/>
                        <a:latin typeface="+mn-lt"/>
                        <a:ea typeface="新細明體" charset="-120"/>
                        <a:cs typeface="Arial" pitchFamily="34" charset="0"/>
                      </a:endParaRPr>
                    </a:p>
                  </a:txBody>
                  <a:tcPr marL="20638" marR="20638" marT="19050" marB="1905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 name="Rectangle 2"/>
          <p:cNvSpPr/>
          <p:nvPr/>
        </p:nvSpPr>
        <p:spPr bwMode="auto">
          <a:xfrm>
            <a:off x="72735" y="97067"/>
            <a:ext cx="3759431" cy="326881"/>
          </a:xfrm>
          <a:prstGeom prst="rect">
            <a:avLst/>
          </a:prstGeom>
          <a:no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r>
              <a:rPr lang="en-US" sz="2000" b="1" dirty="0">
                <a:solidFill>
                  <a:srgbClr val="0000FF"/>
                </a:solidFill>
                <a:latin typeface="Calibri" pitchFamily="34" charset="0"/>
                <a:ea typeface="標楷體" pitchFamily="65" charset="-120"/>
              </a:rPr>
              <a:t>4</a:t>
            </a:r>
            <a:r>
              <a:rPr lang="en-US" sz="2000" b="1" dirty="0" smtClean="0">
                <a:solidFill>
                  <a:srgbClr val="0000FF"/>
                </a:solidFill>
                <a:latin typeface="Calibri" pitchFamily="34" charset="0"/>
                <a:ea typeface="標楷體" pitchFamily="65" charset="-120"/>
              </a:rPr>
              <a:t>. </a:t>
            </a:r>
            <a:r>
              <a:rPr lang="en-US" altLang="zh-TW" sz="2000" b="1" dirty="0">
                <a:solidFill>
                  <a:srgbClr val="0000FF"/>
                </a:solidFill>
                <a:latin typeface="Calibri" pitchFamily="34" charset="0"/>
                <a:ea typeface="標楷體" pitchFamily="65" charset="-120"/>
              </a:rPr>
              <a:t>KC label attachment NG</a:t>
            </a:r>
            <a:endParaRPr kumimoji="1" lang="en-US" sz="2000" i="0" u="none" strike="noStrike" cap="none" normalizeH="0" baseline="0" dirty="0" smtClean="0">
              <a:ln>
                <a:noFill/>
              </a:ln>
              <a:solidFill>
                <a:schemeClr val="tx1"/>
              </a:solidFill>
              <a:effectLst/>
              <a:latin typeface="Arial" pitchFamily="34" charset="0"/>
              <a:ea typeface="新細明體" pitchFamily="18" charset="-120"/>
              <a:cs typeface="Arial" pitchFamily="34" charset="0"/>
            </a:endParaRPr>
          </a:p>
        </p:txBody>
      </p:sp>
      <p:sp>
        <p:nvSpPr>
          <p:cNvPr id="8" name="Oval 7"/>
          <p:cNvSpPr/>
          <p:nvPr/>
        </p:nvSpPr>
        <p:spPr>
          <a:xfrm>
            <a:off x="8656352" y="2599873"/>
            <a:ext cx="343117" cy="322730"/>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FF0000"/>
              </a:solidFill>
            </a:endParaRPr>
          </a:p>
        </p:txBody>
      </p:sp>
      <p:pic>
        <p:nvPicPr>
          <p:cNvPr id="4" name="Picture 3"/>
          <p:cNvPicPr>
            <a:picLocks noChangeAspect="1"/>
          </p:cNvPicPr>
          <p:nvPr/>
        </p:nvPicPr>
        <p:blipFill>
          <a:blip r:embed="rId4"/>
          <a:stretch>
            <a:fillRect/>
          </a:stretch>
        </p:blipFill>
        <p:spPr>
          <a:xfrm>
            <a:off x="72735" y="1930880"/>
            <a:ext cx="1456396" cy="910798"/>
          </a:xfrm>
          <a:prstGeom prst="rect">
            <a:avLst/>
          </a:prstGeom>
        </p:spPr>
      </p:pic>
      <p:pic>
        <p:nvPicPr>
          <p:cNvPr id="5" name="Picture 4"/>
          <p:cNvPicPr>
            <a:picLocks noChangeAspect="1"/>
          </p:cNvPicPr>
          <p:nvPr/>
        </p:nvPicPr>
        <p:blipFill>
          <a:blip r:embed="rId5"/>
          <a:stretch>
            <a:fillRect/>
          </a:stretch>
        </p:blipFill>
        <p:spPr>
          <a:xfrm>
            <a:off x="72734" y="2945585"/>
            <a:ext cx="1456397" cy="820178"/>
          </a:xfrm>
          <a:prstGeom prst="rect">
            <a:avLst/>
          </a:prstGeom>
        </p:spPr>
      </p:pic>
      <p:grpSp>
        <p:nvGrpSpPr>
          <p:cNvPr id="10" name="Group 9"/>
          <p:cNvGrpSpPr/>
          <p:nvPr/>
        </p:nvGrpSpPr>
        <p:grpSpPr>
          <a:xfrm>
            <a:off x="4937179" y="1018159"/>
            <a:ext cx="1456396" cy="912721"/>
            <a:chOff x="4904227" y="1094224"/>
            <a:chExt cx="1456396" cy="912721"/>
          </a:xfrm>
        </p:grpSpPr>
        <p:pic>
          <p:nvPicPr>
            <p:cNvPr id="7" name="Picture 6"/>
            <p:cNvPicPr>
              <a:picLocks noChangeAspect="1"/>
            </p:cNvPicPr>
            <p:nvPr/>
          </p:nvPicPr>
          <p:blipFill>
            <a:blip r:embed="rId4"/>
            <a:stretch>
              <a:fillRect/>
            </a:stretch>
          </p:blipFill>
          <p:spPr>
            <a:xfrm>
              <a:off x="4904227" y="1094224"/>
              <a:ext cx="1456396" cy="910798"/>
            </a:xfrm>
            <a:prstGeom prst="rect">
              <a:avLst/>
            </a:prstGeom>
          </p:spPr>
        </p:pic>
        <p:sp>
          <p:nvSpPr>
            <p:cNvPr id="6" name="Rectangle 5"/>
            <p:cNvSpPr/>
            <p:nvPr/>
          </p:nvSpPr>
          <p:spPr>
            <a:xfrm>
              <a:off x="5354595" y="1194486"/>
              <a:ext cx="864973" cy="73639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4904227" y="1729946"/>
              <a:ext cx="384465" cy="276999"/>
            </a:xfrm>
            <a:prstGeom prst="rect">
              <a:avLst/>
            </a:prstGeom>
            <a:solidFill>
              <a:srgbClr val="FF0000"/>
            </a:solidFill>
          </p:spPr>
          <p:txBody>
            <a:bodyPr wrap="square" rtlCol="0">
              <a:spAutoFit/>
            </a:bodyPr>
            <a:lstStyle/>
            <a:p>
              <a:r>
                <a:rPr lang="en-US" sz="1200" dirty="0" smtClean="0"/>
                <a:t>NG</a:t>
              </a:r>
              <a:endParaRPr lang="en-US" sz="1200" dirty="0"/>
            </a:p>
          </p:txBody>
        </p:sp>
      </p:grpSp>
      <p:graphicFrame>
        <p:nvGraphicFramePr>
          <p:cNvPr id="11" name="Object 10"/>
          <p:cNvGraphicFramePr>
            <a:graphicFrameLocks noChangeAspect="1"/>
          </p:cNvGraphicFramePr>
          <p:nvPr>
            <p:extLst>
              <p:ext uri="{D42A27DB-BD31-4B8C-83A1-F6EECF244321}">
                <p14:modId xmlns:p14="http://schemas.microsoft.com/office/powerpoint/2010/main" val="2727172355"/>
              </p:ext>
            </p:extLst>
          </p:nvPr>
        </p:nvGraphicFramePr>
        <p:xfrm>
          <a:off x="5062151" y="3075675"/>
          <a:ext cx="914400" cy="771525"/>
        </p:xfrm>
        <a:graphic>
          <a:graphicData uri="http://schemas.openxmlformats.org/presentationml/2006/ole">
            <mc:AlternateContent xmlns:mc="http://schemas.openxmlformats.org/markup-compatibility/2006">
              <mc:Choice xmlns:v="urn:schemas-microsoft-com:vml" Requires="v">
                <p:oleObj spid="_x0000_s4104" name="Acrobat Document" showAsIcon="1" r:id="rId6" imgW="914400" imgH="771480" progId="AcroExch.Document.DC">
                  <p:embed/>
                </p:oleObj>
              </mc:Choice>
              <mc:Fallback>
                <p:oleObj name="Acrobat Document" showAsIcon="1" r:id="rId6" imgW="914400" imgH="771480" progId="AcroExch.Document.DC">
                  <p:embed/>
                  <p:pic>
                    <p:nvPicPr>
                      <p:cNvPr id="0" name=""/>
                      <p:cNvPicPr/>
                      <p:nvPr/>
                    </p:nvPicPr>
                    <p:blipFill>
                      <a:blip r:embed="rId7"/>
                      <a:stretch>
                        <a:fillRect/>
                      </a:stretch>
                    </p:blipFill>
                    <p:spPr>
                      <a:xfrm>
                        <a:off x="5062151" y="3075675"/>
                        <a:ext cx="914400" cy="771525"/>
                      </a:xfrm>
                      <a:prstGeom prst="rect">
                        <a:avLst/>
                      </a:prstGeom>
                    </p:spPr>
                  </p:pic>
                </p:oleObj>
              </mc:Fallback>
            </mc:AlternateContent>
          </a:graphicData>
        </a:graphic>
      </p:graphicFrame>
    </p:spTree>
    <p:extLst>
      <p:ext uri="{BB962C8B-B14F-4D97-AF65-F5344CB8AC3E}">
        <p14:creationId xmlns:p14="http://schemas.microsoft.com/office/powerpoint/2010/main" val="2451341664"/>
      </p:ext>
    </p:extLst>
  </p:cSld>
  <p:clrMapOvr>
    <a:masterClrMapping/>
  </p:clrMapOvr>
  <p:timing>
    <p:tnLst>
      <p:par>
        <p:cTn id="1" dur="indefinite" restart="never" nodeType="tmRoot"/>
      </p:par>
    </p:tnLst>
  </p:timing>
</p:sld>
</file>

<file path=ppt/theme/theme1.xml><?xml version="1.0" encoding="utf-8"?>
<a:theme xmlns:a="http://schemas.openxmlformats.org/drawingml/2006/main" name="2_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15005</TotalTime>
  <Words>1435</Words>
  <Application>Microsoft Office PowerPoint</Application>
  <PresentationFormat>On-screen Show (16:9)</PresentationFormat>
  <Paragraphs>289</Paragraphs>
  <Slides>11</Slides>
  <Notes>9</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11</vt:i4>
      </vt:variant>
    </vt:vector>
  </HeadingPairs>
  <TitlesOfParts>
    <vt:vector size="20" baseType="lpstr">
      <vt:lpstr>標楷體</vt:lpstr>
      <vt:lpstr>新細明體</vt:lpstr>
      <vt:lpstr>宋体</vt:lpstr>
      <vt:lpstr>Arial</vt:lpstr>
      <vt:lpstr>Calibri</vt:lpstr>
      <vt:lpstr>Times New Roman</vt:lpstr>
      <vt:lpstr>Wingdings</vt:lpstr>
      <vt:lpstr>2_Office 佈景主題</vt:lpstr>
      <vt:lpstr>Acrobat 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Chen Yueh-Wei</dc:creator>
  <cp:lastModifiedBy>阮成達</cp:lastModifiedBy>
  <cp:revision>1728</cp:revision>
  <dcterms:created xsi:type="dcterms:W3CDTF">2018-11-16T05:26:15Z</dcterms:created>
  <dcterms:modified xsi:type="dcterms:W3CDTF">2021-11-03T14:01:08Z</dcterms:modified>
</cp:coreProperties>
</file>